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82" r:id="rId2"/>
    <p:sldId id="344" r:id="rId3"/>
    <p:sldId id="317" r:id="rId4"/>
    <p:sldId id="345" r:id="rId5"/>
    <p:sldId id="298" r:id="rId6"/>
    <p:sldId id="318" r:id="rId7"/>
    <p:sldId id="346" r:id="rId8"/>
    <p:sldId id="376" r:id="rId9"/>
    <p:sldId id="348" r:id="rId10"/>
    <p:sldId id="319" r:id="rId11"/>
    <p:sldId id="349" r:id="rId12"/>
    <p:sldId id="325" r:id="rId13"/>
    <p:sldId id="380" r:id="rId14"/>
    <p:sldId id="370" r:id="rId15"/>
    <p:sldId id="374" r:id="rId16"/>
    <p:sldId id="377" r:id="rId17"/>
    <p:sldId id="351" r:id="rId18"/>
    <p:sldId id="337" r:id="rId19"/>
    <p:sldId id="371" r:id="rId20"/>
    <p:sldId id="321" r:id="rId21"/>
    <p:sldId id="352" r:id="rId22"/>
    <p:sldId id="375" r:id="rId23"/>
    <p:sldId id="381" r:id="rId24"/>
    <p:sldId id="372" r:id="rId25"/>
    <p:sldId id="373" r:id="rId26"/>
    <p:sldId id="378" r:id="rId27"/>
    <p:sldId id="353" r:id="rId28"/>
    <p:sldId id="289" r:id="rId29"/>
    <p:sldId id="291" r:id="rId30"/>
    <p:sldId id="292" r:id="rId31"/>
    <p:sldId id="293" r:id="rId32"/>
    <p:sldId id="360" r:id="rId33"/>
    <p:sldId id="355" r:id="rId34"/>
    <p:sldId id="356" r:id="rId35"/>
    <p:sldId id="379" r:id="rId36"/>
    <p:sldId id="305" r:id="rId37"/>
    <p:sldId id="327" r:id="rId38"/>
    <p:sldId id="339" r:id="rId39"/>
    <p:sldId id="369" r:id="rId40"/>
    <p:sldId id="357" r:id="rId41"/>
    <p:sldId id="261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74">
          <p15:clr>
            <a:srgbClr val="A4A3A4"/>
          </p15:clr>
        </p15:guide>
        <p15:guide id="3" orient="horz" pos="1434">
          <p15:clr>
            <a:srgbClr val="A4A3A4"/>
          </p15:clr>
        </p15:guide>
        <p15:guide id="4" pos="2880">
          <p15:clr>
            <a:srgbClr val="A4A3A4"/>
          </p15:clr>
        </p15:guide>
        <p15:guide id="5" pos="5488">
          <p15:clr>
            <a:srgbClr val="A4A3A4"/>
          </p15:clr>
        </p15:guide>
        <p15:guide id="6" pos="272">
          <p15:clr>
            <a:srgbClr val="A4A3A4"/>
          </p15:clr>
        </p15:guide>
        <p15:guide id="7" pos="7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FBCF"/>
    <a:srgbClr val="CFF6B4"/>
    <a:srgbClr val="9FF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8" autoAdjust="0"/>
    <p:restoredTop sz="94690" autoAdjust="0"/>
  </p:normalViewPr>
  <p:slideViewPr>
    <p:cSldViewPr showGuides="1">
      <p:cViewPr varScale="1">
        <p:scale>
          <a:sx n="116" d="100"/>
          <a:sy n="116" d="100"/>
        </p:scale>
        <p:origin x="1938" y="108"/>
      </p:cViewPr>
      <p:guideLst>
        <p:guide orient="horz" pos="2160"/>
        <p:guide orient="horz" pos="3974"/>
        <p:guide orient="horz" pos="1434"/>
        <p:guide pos="2880"/>
        <p:guide pos="5488"/>
        <p:guide pos="272"/>
        <p:guide pos="7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54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4BA52-30B0-4077-ACCB-40A49A5AA35E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DA391B-EC18-453F-B7A6-BE2127F644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49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185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3353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1433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4631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8168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C6A6B68-3678-45E4-BA6E-B89CB1C8DC1E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491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indent="-209550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fr-FR" altLang="fr-FR" sz="2000" dirty="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799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E3DC51-11B7-423D-B9DB-0653AF7FC946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59499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indent="-209550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fr-FR" altLang="fr-FR" sz="2000" dirty="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631310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450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081A-C8E3-4BE0-93BB-66BF6745A86C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1874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081A-C8E3-4BE0-93BB-66BF6745A86C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8937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D2081A-C8E3-4BE0-93BB-66BF6745A86C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3153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5BEEAF-07D8-4C75-BADA-8924CEA93631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1486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21204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7982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48140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D2484D-2F7F-466B-99F1-9CCD7FF2574D}" type="slidenum">
              <a:rPr lang="fr-FR" altLang="fr-FR"/>
              <a:pPr/>
              <a:t>27</a:t>
            </a:fld>
            <a:endParaRPr lang="fr-FR" altLang="fr-FR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16898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0267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3566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374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5118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02702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14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35322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79900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2671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50274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0178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C04259-5E17-4508-BCF4-08533933B3FB}" type="slidenum">
              <a:rPr lang="fr-FR" altLang="fr-FR"/>
              <a:pPr/>
              <a:t>38</a:t>
            </a:fld>
            <a:endParaRPr lang="fr-FR" altLang="fr-FR"/>
          </a:p>
        </p:txBody>
      </p:sp>
      <p:sp>
        <p:nvSpPr>
          <p:cNvPr id="573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" name="Espace réservé des commentaires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73464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D2484D-2F7F-466B-99F1-9CCD7FF2574D}" type="slidenum">
              <a:rPr lang="fr-FR" altLang="fr-FR"/>
              <a:pPr/>
              <a:t>39</a:t>
            </a:fld>
            <a:endParaRPr lang="fr-FR" altLang="fr-FR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6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indent="-209550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fr-FR" altLang="fr-FR" sz="2000" dirty="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08403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85898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41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351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967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830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960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600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6D2484D-2F7F-466B-99F1-9CCD7FF2574D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399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6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40" rIns="0" bIns="0"/>
          <a:lstStyle/>
          <a:p>
            <a:pPr marL="215900" indent="-209550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endParaRPr lang="fr-FR" altLang="fr-FR" sz="2000" dirty="0">
              <a:latin typeface="Arial" panose="020B0604020202020204" pitchFamily="34" charset="0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9487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A391B-EC18-453F-B7A6-BE2127F6443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354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rbonne-universites.fr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uver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50938" y="1988840"/>
            <a:ext cx="7561262" cy="1692188"/>
          </a:xfrm>
        </p:spPr>
        <p:txBody>
          <a:bodyPr anchor="ctr">
            <a:noAutofit/>
          </a:bodyPr>
          <a:lstStyle>
            <a:lvl1pPr>
              <a:defRPr sz="58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605804" y="2302024"/>
            <a:ext cx="3106396" cy="406896"/>
          </a:xfrm>
        </p:spPr>
        <p:txBody>
          <a:bodyPr>
            <a:normAutofit/>
          </a:bodyPr>
          <a:lstStyle>
            <a:lvl1pPr marL="0" indent="0" algn="l">
              <a:buNone/>
              <a:defRPr sz="1000" cap="all" baseline="0">
                <a:solidFill>
                  <a:schemeClr val="bg2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6" name="ZoneTexte 5"/>
          <p:cNvSpPr txBox="1"/>
          <p:nvPr userDrawn="1"/>
        </p:nvSpPr>
        <p:spPr>
          <a:xfrm>
            <a:off x="7063816" y="5863040"/>
            <a:ext cx="1648384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800" dirty="0" smtClean="0">
                <a:solidFill>
                  <a:schemeClr val="bg1"/>
                </a:solidFill>
              </a:rPr>
              <a:t>Document confidentiel –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ne peut être reproduit ni diffusé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sans l'accord préalable</a:t>
            </a:r>
            <a:br>
              <a:rPr lang="fr-FR" sz="800" dirty="0" smtClean="0">
                <a:solidFill>
                  <a:schemeClr val="bg1"/>
                </a:solidFill>
              </a:rPr>
            </a:br>
            <a:r>
              <a:rPr lang="fr-FR" sz="800" dirty="0" smtClean="0">
                <a:solidFill>
                  <a:schemeClr val="bg1"/>
                </a:solidFill>
              </a:rPr>
              <a:t>de</a:t>
            </a:r>
            <a:r>
              <a:rPr lang="fr-FR" sz="800" baseline="0" dirty="0" smtClean="0">
                <a:solidFill>
                  <a:schemeClr val="bg1"/>
                </a:solidFill>
              </a:rPr>
              <a:t> Sorbonne Université.</a:t>
            </a:r>
            <a:endParaRPr lang="fr-FR" sz="800" dirty="0" smtClean="0">
              <a:solidFill>
                <a:schemeClr val="bg1"/>
              </a:solidFill>
            </a:endParaRPr>
          </a:p>
          <a:p>
            <a:endParaRPr lang="fr-FR" sz="800" dirty="0" smtClean="0">
              <a:solidFill>
                <a:schemeClr val="bg1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048" y="4905164"/>
            <a:ext cx="1620000" cy="6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06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548680"/>
            <a:ext cx="7535862" cy="1440160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 smtClean="0"/>
              <a:t>TITRE DE LA SECTION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7"/>
          </p:nvPr>
        </p:nvSpPr>
        <p:spPr>
          <a:xfrm>
            <a:off x="1150938" y="2708920"/>
            <a:ext cx="4321162" cy="3599805"/>
          </a:xfrm>
        </p:spPr>
        <p:txBody>
          <a:bodyPr/>
          <a:lstStyle>
            <a:lvl1pPr marL="288000" indent="-288000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1400" cap="all" baseline="0"/>
            </a:lvl1pPr>
            <a:lvl2pPr marL="288000">
              <a:spcBef>
                <a:spcPts val="0"/>
              </a:spcBef>
              <a:spcAft>
                <a:spcPts val="0"/>
              </a:spcAft>
              <a:defRPr sz="1200" b="0"/>
            </a:lvl2pPr>
            <a:lvl3pPr marL="288000">
              <a:spcBef>
                <a:spcPts val="0"/>
              </a:spcBef>
              <a:spcAft>
                <a:spcPts val="0"/>
              </a:spcAft>
              <a:defRPr sz="1200"/>
            </a:lvl3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2991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598384" y="2024844"/>
            <a:ext cx="1441668" cy="1619796"/>
          </a:xfrm>
        </p:spPr>
        <p:txBody>
          <a:bodyPr wrap="none" anchor="t">
            <a:noAutofit/>
          </a:bodyPr>
          <a:lstStyle>
            <a:lvl1pPr algn="l">
              <a:lnSpc>
                <a:spcPts val="16000"/>
              </a:lnSpc>
              <a:defRPr sz="16000" b="0" cap="all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1900" y="3765017"/>
            <a:ext cx="5040299" cy="1320167"/>
          </a:xfrm>
        </p:spPr>
        <p:txBody>
          <a:bodyPr anchor="t"/>
          <a:lstStyle>
            <a:lvl1pPr marL="0" indent="0" algn="l">
              <a:lnSpc>
                <a:spcPct val="110000"/>
              </a:lnSpc>
              <a:buNone/>
              <a:defRPr sz="1600" cap="all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bg1"/>
                </a:solidFill>
              </a:rPr>
              <a:t>‹N°›</a:t>
            </a:fld>
            <a:endParaRPr lang="fr-FR" sz="700" dirty="0">
              <a:solidFill>
                <a:schemeClr val="bg1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60000"/>
            <a:ext cx="1188000" cy="478867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Titre de la présentation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solidFill>
                  <a:schemeClr val="bg1"/>
                </a:solidFill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 smtClean="0"/>
              <a:t>TITRE DE LA SECTION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6180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50938" y="2276475"/>
            <a:ext cx="7561262" cy="40322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 smtClean="0"/>
              <a:t>TITRE DE LA SECTION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0941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4104000" y="-9061"/>
            <a:ext cx="5040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989856"/>
            <a:ext cx="2727792" cy="1143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1150938" y="2276475"/>
            <a:ext cx="2736986" cy="4032250"/>
          </a:xfrm>
        </p:spPr>
        <p:txBody>
          <a:bodyPr/>
          <a:lstStyle>
            <a:lvl1pPr>
              <a:defRPr sz="140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/>
            </a:lvl2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4104000" y="6165384"/>
            <a:ext cx="5040000" cy="720000"/>
          </a:xfrm>
          <a:solidFill>
            <a:schemeClr val="accent2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5" hasCustomPrompt="1"/>
          </p:nvPr>
        </p:nvSpPr>
        <p:spPr>
          <a:xfrm>
            <a:off x="1152932" y="6598509"/>
            <a:ext cx="2160000" cy="107722"/>
          </a:xfrm>
        </p:spPr>
        <p:txBody>
          <a:bodyPr anchor="b">
            <a:spAutoFit/>
          </a:bodyPr>
          <a:lstStyle>
            <a:lvl1pPr>
              <a:defRPr sz="700" cap="all" baseline="0"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100" b="0"/>
            </a:lvl2pPr>
          </a:lstStyle>
          <a:p>
            <a:pPr lvl="0"/>
            <a:r>
              <a:rPr lang="fr-FR" dirty="0" smtClean="0"/>
              <a:t>TITRE DE LA SECTION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644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3"/>
          </p:nvPr>
        </p:nvSpPr>
        <p:spPr>
          <a:xfrm>
            <a:off x="0" y="-9061"/>
            <a:ext cx="9144000" cy="6210369"/>
          </a:xfrm>
          <a:solidFill>
            <a:schemeClr val="bg2"/>
          </a:solidFill>
        </p:spPr>
        <p:txBody>
          <a:bodyPr anchor="ctr">
            <a:normAutofit/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0" y="6165384"/>
            <a:ext cx="9144000" cy="720000"/>
          </a:xfrm>
          <a:solidFill>
            <a:schemeClr val="accent2"/>
          </a:solidFill>
        </p:spPr>
        <p:txBody>
          <a:bodyPr lIns="216000" tIns="72000" rIns="108000" bIns="72000" anchor="ctr">
            <a:noAutofit/>
          </a:bodyPr>
          <a:lstStyle>
            <a:lvl1pPr>
              <a:defRPr sz="1000" b="1" cap="all" baseline="0">
                <a:solidFill>
                  <a:schemeClr val="bg1"/>
                </a:solidFill>
                <a:latin typeface="+mn-lt"/>
              </a:defRPr>
            </a:lvl1pPr>
            <a:lvl2pPr>
              <a:spcBef>
                <a:spcPts val="0"/>
              </a:spcBef>
              <a:defRPr sz="1000" b="0">
                <a:solidFill>
                  <a:schemeClr val="bg1"/>
                </a:solidFill>
                <a:latin typeface="+mn-lt"/>
              </a:defRPr>
            </a:lvl2pPr>
            <a:lvl3pPr>
              <a:defRPr sz="1200">
                <a:latin typeface="+mn-lt"/>
              </a:defRPr>
            </a:lvl3pPr>
            <a:lvl4pPr>
              <a:defRPr sz="1200">
                <a:latin typeface="+mn-lt"/>
              </a:defRPr>
            </a:lvl4pPr>
            <a:lvl5pPr>
              <a:defRPr sz="1200">
                <a:latin typeface="+mn-lt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76562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ô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31" y="2971849"/>
            <a:ext cx="2268252" cy="914301"/>
          </a:xfrm>
          <a:prstGeom prst="rect">
            <a:avLst/>
          </a:prstGeom>
        </p:spPr>
      </p:pic>
      <p:sp>
        <p:nvSpPr>
          <p:cNvPr id="6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3437230" y="1412776"/>
            <a:ext cx="5274970" cy="900100"/>
          </a:xfrm>
        </p:spPr>
        <p:txBody>
          <a:bodyPr anchor="b"/>
          <a:lstStyle>
            <a:lvl1pPr>
              <a:defRPr sz="1400" cap="all" baseline="0">
                <a:solidFill>
                  <a:schemeClr val="bg1"/>
                </a:solidFill>
                <a:latin typeface="+mn-lt"/>
              </a:defRPr>
            </a:lvl1pPr>
            <a:lvl2pPr marL="144000" indent="-144000">
              <a:spcBef>
                <a:spcPts val="300"/>
              </a:spcBef>
              <a:buSzPct val="80000"/>
              <a:buFont typeface="Wingdings" panose="05000000000000000000" pitchFamily="2" charset="2"/>
              <a:buChar char="l"/>
              <a:defRPr sz="1200" b="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ZoneTexte 6">
            <a:hlinkClick r:id="rId3"/>
          </p:cNvPr>
          <p:cNvSpPr txBox="1"/>
          <p:nvPr userDrawn="1"/>
        </p:nvSpPr>
        <p:spPr>
          <a:xfrm>
            <a:off x="3437231" y="6612740"/>
            <a:ext cx="1476934" cy="123111"/>
          </a:xfrm>
          <a:prstGeom prst="rect">
            <a:avLst/>
          </a:prstGeom>
          <a:noFill/>
        </p:spPr>
        <p:txBody>
          <a:bodyPr wrap="none" lIns="36000" tIns="0" rIns="36000" bIns="0" rtlCol="0" anchor="ctr">
            <a:spAutoFit/>
          </a:bodyPr>
          <a:lstStyle/>
          <a:p>
            <a:pPr algn="ctr"/>
            <a:r>
              <a:rPr lang="fr-FR" sz="800" dirty="0" smtClean="0">
                <a:solidFill>
                  <a:schemeClr val="bg1"/>
                </a:solidFill>
              </a:rPr>
              <a:t>SORBONNE-UNIVERSITE.FR</a:t>
            </a:r>
          </a:p>
        </p:txBody>
      </p:sp>
    </p:spTree>
    <p:extLst>
      <p:ext uri="{BB962C8B-B14F-4D97-AF65-F5344CB8AC3E}">
        <p14:creationId xmlns:p14="http://schemas.microsoft.com/office/powerpoint/2010/main" val="134353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15/04/2019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5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309A6D-C09C-4548-B29A-6CF363A7E532}" type="datetimeFigureOut">
              <a:rPr lang="fr-FR" smtClean="0"/>
              <a:t>15/04/2019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870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150938" y="989856"/>
            <a:ext cx="7535862" cy="1143000"/>
          </a:xfrm>
          <a:prstGeom prst="rect">
            <a:avLst/>
          </a:prstGeom>
        </p:spPr>
        <p:txBody>
          <a:bodyPr vert="horz" lIns="36000" tIns="0" rIns="36000" bIns="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150938" y="2276871"/>
            <a:ext cx="7535862" cy="4031853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01254" y="6601044"/>
            <a:ext cx="2520000" cy="107722"/>
          </a:xfrm>
          <a:prstGeom prst="rect">
            <a:avLst/>
          </a:prstGeom>
        </p:spPr>
        <p:txBody>
          <a:bodyPr vert="horz" lIns="36000" tIns="0" rIns="36000" bIns="0" rtlCol="0" anchor="b">
            <a:spAutoFit/>
          </a:bodyPr>
          <a:lstStyle>
            <a:lvl1pPr algn="ctr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 dirty="0"/>
          </a:p>
        </p:txBody>
      </p:sp>
      <p:sp>
        <p:nvSpPr>
          <p:cNvPr id="8" name="ZoneTexte 7"/>
          <p:cNvSpPr txBox="1"/>
          <p:nvPr userDrawn="1"/>
        </p:nvSpPr>
        <p:spPr>
          <a:xfrm>
            <a:off x="773494" y="6601044"/>
            <a:ext cx="233003" cy="107722"/>
          </a:xfrm>
          <a:prstGeom prst="rect">
            <a:avLst/>
          </a:prstGeom>
          <a:noFill/>
        </p:spPr>
        <p:txBody>
          <a:bodyPr wrap="none" lIns="36000" tIns="0" rIns="36000" bIns="0" rtlCol="0" anchor="b">
            <a:spAutoFit/>
          </a:bodyPr>
          <a:lstStyle/>
          <a:p>
            <a:fld id="{6EFBFBCE-6BD1-4F6A-9141-B5DA0ECB219E}" type="slidenum">
              <a:rPr lang="fr-FR" sz="700" smtClean="0">
                <a:solidFill>
                  <a:schemeClr val="accent1"/>
                </a:solidFill>
              </a:rPr>
              <a:t>‹N°›</a:t>
            </a:fld>
            <a:endParaRPr lang="fr-FR" sz="700" dirty="0">
              <a:solidFill>
                <a:schemeClr val="accent1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360000"/>
            <a:ext cx="1188000" cy="47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5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buFontTx/>
        <a:buNone/>
        <a:defRPr sz="1800" b="0" kern="1200">
          <a:solidFill>
            <a:schemeClr val="tx2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spcBef>
          <a:spcPts val="600"/>
        </a:spcBef>
        <a:buFontTx/>
        <a:buNone/>
        <a:defRPr sz="1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ts val="600"/>
        </a:spcBef>
        <a:spcAft>
          <a:spcPts val="300"/>
        </a:spcAft>
        <a:buFontTx/>
        <a:buNone/>
        <a:defRPr sz="1400" b="0" kern="1200">
          <a:solidFill>
            <a:schemeClr val="tx2"/>
          </a:solidFill>
          <a:latin typeface="+mn-lt"/>
          <a:ea typeface="+mn-ea"/>
          <a:cs typeface="+mn-cs"/>
        </a:defRPr>
      </a:lvl3pPr>
      <a:lvl4pPr marL="504000" indent="-144000" algn="l" defTabSz="914400" rtl="0" eaLnBrk="1" latinLnBrk="0" hangingPunct="1">
        <a:spcBef>
          <a:spcPts val="0"/>
        </a:spcBef>
        <a:buSzPct val="80000"/>
        <a:buFont typeface="Wingdings" panose="05000000000000000000" pitchFamily="2" charset="2"/>
        <a:buChar char="l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648000" indent="-108000" algn="l" defTabSz="914400" rtl="0" eaLnBrk="1" latinLnBrk="0" hangingPunct="1">
        <a:spcBef>
          <a:spcPts val="0"/>
        </a:spcBef>
        <a:buFont typeface="Arial" panose="020B0604020202020204" pitchFamily="34" charset="0"/>
        <a:buChar char="»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al.sorbonne-universite.fr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hal.sorbonne-universite.fr/page/par-faculte" TargetMode="External"/><Relationship Id="rId4" Type="http://schemas.openxmlformats.org/officeDocument/2006/relationships/hyperlink" Target="https://aurehal.archives-ouvertes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halshs.archives-ouvertes.fr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tel.archives-ouvertes.fr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output/12536502-ha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agic.piktochart.com/output/12536502-hal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intranet.sorbonne-universite.fr/fr/recherche/publications-bibliometrie/regles-de-signature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thiquedroit.hypotheses.org/2947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hal@sorbonne-universite.fr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archives-ouvertes.fr/identifiant-auteur-idhal-cv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hal.sorbonne-universite.fr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erpa.ac.uk/romeo/index.php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gif"/><Relationship Id="rId4" Type="http://schemas.openxmlformats.org/officeDocument/2006/relationships/hyperlink" Target="https://decadoc.typeform.com/to/W2ZZMV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xtrhal.sorbonne-universite.fr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hyperlink" Target="https://doc.archives-ouvertes.fr/identifiant-auteur-idhal-cv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hal@sorbonne-universite.fr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jussieucall.org/index-FR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legifrance.gouv.fr/eli/loi/2016/10/7/ECFI1524250L/jo#JORFARTI00003320284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1600" y="2731800"/>
            <a:ext cx="7561262" cy="1692188"/>
          </a:xfrm>
        </p:spPr>
        <p:txBody>
          <a:bodyPr/>
          <a:lstStyle/>
          <a:p>
            <a:r>
              <a:rPr lang="fr-FR" sz="4400" dirty="0" smtClean="0"/>
              <a:t>Déposer ses publications dans HAL : pourquoi, comment ?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580112" y="836712"/>
            <a:ext cx="3106396" cy="1656184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/>
              <a:t>BIBLIOTHEQUE </a:t>
            </a:r>
            <a:r>
              <a:rPr lang="fr-FR" b="1" dirty="0"/>
              <a:t>DE SORBONNE UNIVERSITE</a:t>
            </a:r>
          </a:p>
          <a:p>
            <a:r>
              <a:rPr lang="fr-FR" dirty="0"/>
              <a:t>DEPARTEMENT PUBLICATIONS &amp; OPEN </a:t>
            </a:r>
            <a:r>
              <a:rPr lang="fr-FR" dirty="0" smtClean="0"/>
              <a:t>ACCESS</a:t>
            </a:r>
          </a:p>
          <a:p>
            <a:r>
              <a:rPr lang="fr-FR" dirty="0" smtClean="0"/>
              <a:t>MARIE GARAMBOIS</a:t>
            </a:r>
            <a:endParaRPr lang="fr-FR" dirty="0"/>
          </a:p>
          <a:p>
            <a:endParaRPr lang="fr-FR" dirty="0"/>
          </a:p>
          <a:p>
            <a:r>
              <a:rPr lang="fr-FR" dirty="0" smtClean="0"/>
              <a:t>10 AVRIL 2019</a:t>
            </a:r>
          </a:p>
          <a:p>
            <a:r>
              <a:rPr lang="fr-FR" dirty="0" smtClean="0"/>
              <a:t>CENTRE ANDRE CHASTEL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70" y="5157192"/>
            <a:ext cx="1187212" cy="118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PRESENTATION DE HAL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499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0108" y="162880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</a:t>
            </a:r>
            <a:endParaRPr 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7" r="13139"/>
          <a:stretch/>
        </p:blipFill>
        <p:spPr bwMode="auto">
          <a:xfrm>
            <a:off x="3388636" y="476672"/>
            <a:ext cx="5575852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0914" y="2708920"/>
            <a:ext cx="291134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2060"/>
                </a:solidFill>
                <a:latin typeface="Corbel" panose="020B0503020204020204" pitchFamily="34" charset="0"/>
              </a:rPr>
              <a:t>Archive ouverte nationale administrée par le CCSD,</a:t>
            </a:r>
          </a:p>
          <a:p>
            <a:r>
              <a:rPr lang="fr-FR" dirty="0">
                <a:solidFill>
                  <a:srgbClr val="002060"/>
                </a:solidFill>
                <a:latin typeface="Corbel" panose="020B0503020204020204" pitchFamily="34" charset="0"/>
              </a:rPr>
              <a:t>une unité mixte INRIA, </a:t>
            </a:r>
            <a:r>
              <a:rPr lang="fr-FR" dirty="0" smtClean="0">
                <a:solidFill>
                  <a:srgbClr val="002060"/>
                </a:solidFill>
                <a:latin typeface="Corbel" panose="020B0503020204020204" pitchFamily="34" charset="0"/>
              </a:rPr>
              <a:t>CNRS, INRA et </a:t>
            </a:r>
            <a:r>
              <a:rPr lang="fr-FR" dirty="0">
                <a:solidFill>
                  <a:srgbClr val="002060"/>
                </a:solidFill>
                <a:latin typeface="Corbel" panose="020B0503020204020204" pitchFamily="34" charset="0"/>
              </a:rPr>
              <a:t>Université de Lyon.</a:t>
            </a:r>
          </a:p>
          <a:p>
            <a:endParaRPr lang="fr-FR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r>
              <a:rPr lang="fr-FR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1 seule base de données</a:t>
            </a:r>
            <a:r>
              <a:rPr lang="fr-FR" dirty="0">
                <a:solidFill>
                  <a:srgbClr val="002060"/>
                </a:solidFill>
                <a:latin typeface="Corbel" panose="020B0503020204020204" pitchFamily="34" charset="0"/>
              </a:rPr>
              <a:t>, quels que soient les portails de dépôt et d’affichage : </a:t>
            </a:r>
            <a:r>
              <a:rPr lang="fr-FR" dirty="0" smtClean="0">
                <a:solidFill>
                  <a:srgbClr val="002060"/>
                </a:solidFill>
                <a:latin typeface="Corbel" panose="020B0503020204020204" pitchFamily="34" charset="0"/>
              </a:rPr>
              <a:t>HAL Sorbonne Université, </a:t>
            </a:r>
            <a:r>
              <a:rPr lang="fr-FR" dirty="0">
                <a:solidFill>
                  <a:srgbClr val="002060"/>
                </a:solidFill>
                <a:latin typeface="Corbel" panose="020B0503020204020204" pitchFamily="34" charset="0"/>
              </a:rPr>
              <a:t>HAL-INRIA, HAL-INSERM, HAL-INSU, etc.</a:t>
            </a:r>
          </a:p>
          <a:p>
            <a:r>
              <a:rPr lang="fr-FR" dirty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55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5055" y="404664"/>
            <a:ext cx="7885558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Création de HAL Sorbonne Université</a:t>
            </a:r>
            <a:endParaRPr lang="fr-F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>
                <a:latin typeface="Corbel" panose="020B0503020204020204" pitchFamily="34" charset="0"/>
              </a:rPr>
              <a:t>La création du portail </a:t>
            </a:r>
            <a:r>
              <a:rPr lang="fr-FR" dirty="0" smtClean="0">
                <a:solidFill>
                  <a:srgbClr val="FF0000"/>
                </a:solidFill>
                <a:latin typeface="Corbel" panose="020B0503020204020204" pitchFamily="34" charset="0"/>
              </a:rPr>
              <a:t>HAL Sorbonne Université </a:t>
            </a:r>
            <a:r>
              <a:rPr lang="fr-FR" dirty="0" smtClean="0">
                <a:latin typeface="Corbel" panose="020B0503020204020204" pitchFamily="34" charset="0"/>
              </a:rPr>
              <a:t>émane de l’évolution du portail HAL UPMC + une récupération des publications de Paris-Sorbonne déjà présentes dans HAL. Le travail a été mené avec le CCSD :</a:t>
            </a:r>
          </a:p>
          <a:p>
            <a:endParaRPr lang="fr-FR" dirty="0" smtClean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Corbel" panose="020B0503020204020204" pitchFamily="34" charset="0"/>
              </a:rPr>
              <a:t>Le nom de domaine a été modifié : </a:t>
            </a:r>
            <a:r>
              <a:rPr lang="fr-FR" dirty="0" smtClean="0">
                <a:latin typeface="Corbel" panose="020B0503020204020204" pitchFamily="34" charset="0"/>
                <a:hlinkClick r:id="rId3"/>
              </a:rPr>
              <a:t>http://hal.sorbonne-universite.fr</a:t>
            </a:r>
            <a:endParaRPr lang="fr-FR" dirty="0" smtClean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Corbel" panose="020B0503020204020204" pitchFamily="34" charset="0"/>
              </a:rPr>
              <a:t>Dans le répertoire </a:t>
            </a:r>
            <a:r>
              <a:rPr lang="fr-FR" dirty="0" err="1" smtClean="0">
                <a:latin typeface="Corbel" panose="020B0503020204020204" pitchFamily="34" charset="0"/>
                <a:hlinkClick r:id="rId4"/>
              </a:rPr>
              <a:t>AuréHAL</a:t>
            </a:r>
            <a:r>
              <a:rPr lang="fr-FR" dirty="0" smtClean="0">
                <a:latin typeface="Corbel" panose="020B0503020204020204" pitchFamily="34" charset="0"/>
              </a:rPr>
              <a:t>, la structure Sorbonne Université a été créée. Toutes les structures auparavant rattachées à l’UPMC et à Paris-Sorbonne y ont été rattachées.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>
                <a:latin typeface="Corbel" panose="020B0503020204020204" pitchFamily="34" charset="0"/>
              </a:rPr>
              <a:t>Les structures en lettres : </a:t>
            </a:r>
            <a:r>
              <a:rPr lang="fr-FR" dirty="0">
                <a:latin typeface="Corbel" panose="020B0503020204020204" pitchFamily="34" charset="0"/>
                <a:hlinkClick r:id="rId5"/>
              </a:rPr>
              <a:t>https://hal.sorbonne-universite.fr/page/par-faculte</a:t>
            </a:r>
            <a:r>
              <a:rPr lang="fr-FR" dirty="0">
                <a:latin typeface="Corbel" panose="020B0503020204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Corbel" panose="020B0503020204020204" pitchFamily="34" charset="0"/>
              </a:rPr>
              <a:t>Les publications jusqu’au 1</a:t>
            </a:r>
            <a:r>
              <a:rPr lang="fr-FR" baseline="30000" dirty="0" smtClean="0">
                <a:latin typeface="Corbel" panose="020B0503020204020204" pitchFamily="34" charset="0"/>
              </a:rPr>
              <a:t>er</a:t>
            </a:r>
            <a:r>
              <a:rPr lang="fr-FR" dirty="0" smtClean="0">
                <a:latin typeface="Corbel" panose="020B0503020204020204" pitchFamily="34" charset="0"/>
              </a:rPr>
              <a:t> janvier 2018 sont rattachées respectivement aux structures UPMC et Paris-Sorbonne ; celles publiées à partir du 1</a:t>
            </a:r>
            <a:r>
              <a:rPr lang="fr-FR" baseline="30000" dirty="0" smtClean="0">
                <a:latin typeface="Corbel" panose="020B0503020204020204" pitchFamily="34" charset="0"/>
              </a:rPr>
              <a:t>er</a:t>
            </a:r>
            <a:r>
              <a:rPr lang="fr-FR" dirty="0" smtClean="0">
                <a:latin typeface="Corbel" panose="020B0503020204020204" pitchFamily="34" charset="0"/>
              </a:rPr>
              <a:t> janvier sont rattachées à Sorbonne Université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Corbel" panose="020B0503020204020204" pitchFamily="34" charset="0"/>
              </a:rPr>
              <a:t>Importance des règles de signature, communiquée aux chercheurs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fr-FR" dirty="0" smtClean="0">
              <a:latin typeface="Corbel" panose="020B0503020204020204" pitchFamily="34" charset="0"/>
            </a:endParaRPr>
          </a:p>
          <a:p>
            <a:endParaRPr lang="fr-FR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78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915816" y="332656"/>
            <a:ext cx="5400600" cy="49244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sz="32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 Sorbonne Université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436096" y="6165304"/>
            <a:ext cx="3384376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http://hal.sorbonne-universite.fr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859"/>
            <a:ext cx="9144000" cy="5016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75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415816"/>
            <a:ext cx="7535862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lien avec HAL-SHS</a:t>
            </a:r>
            <a:endParaRPr lang="fr-F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971600" y="1772816"/>
            <a:ext cx="7561262" cy="403225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Corbel" panose="020B0503020204020204" pitchFamily="34" charset="0"/>
              </a:rPr>
              <a:t>&gt; </a:t>
            </a:r>
            <a:r>
              <a:rPr lang="fr-FR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Comme Paris-Sorbonne ne disposait pas d’un portail HAL, les chercheurs ou structures faisaient des dépôts dans HAL-SHS </a:t>
            </a:r>
            <a:r>
              <a:rPr lang="fr-FR" sz="1600" dirty="0">
                <a:solidFill>
                  <a:schemeClr val="tx1"/>
                </a:solidFill>
                <a:latin typeface="Corbel" panose="020B0503020204020204" pitchFamily="34" charset="0"/>
              </a:rPr>
              <a:t>: </a:t>
            </a:r>
            <a:endParaRPr lang="fr-FR" sz="1600" dirty="0" smtClean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r>
              <a:rPr lang="fr-FR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  <a:hlinkClick r:id="rId2"/>
              </a:rPr>
              <a:t>https</a:t>
            </a:r>
            <a:r>
              <a:rPr lang="fr-FR" sz="16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  <a:hlinkClick r:id="rId2"/>
              </a:rPr>
              <a:t>://halshs.archives-ouvertes.fr</a:t>
            </a:r>
            <a:r>
              <a:rPr lang="fr-FR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rbel" panose="020B0503020204020204" pitchFamily="34" charset="0"/>
                <a:hlinkClick r:id="rId2"/>
              </a:rPr>
              <a:t>/</a:t>
            </a:r>
            <a:endParaRPr lang="fr-FR" sz="1600" dirty="0" smtClean="0"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  <a:p>
            <a:endParaRPr lang="fr-FR" sz="1600" dirty="0"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  <a:p>
            <a:r>
              <a:rPr lang="fr-FR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&gt; Un exemple : la collection du Centre André Chastel</a:t>
            </a:r>
          </a:p>
          <a:p>
            <a:r>
              <a:rPr lang="fr-FR" sz="1600" dirty="0">
                <a:solidFill>
                  <a:srgbClr val="FF0000"/>
                </a:solidFill>
                <a:latin typeface="Corbel" panose="020B0503020204020204" pitchFamily="34" charset="0"/>
              </a:rPr>
              <a:t>https://halshs.archives-ouvertes.fr/CACLRPFHAO/</a:t>
            </a:r>
            <a:endParaRPr lang="fr-FR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3497"/>
            <a:ext cx="2486025" cy="14287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328448"/>
            <a:ext cx="6163546" cy="35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5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0938" y="415816"/>
            <a:ext cx="7535862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lien avec HAL-SHS</a:t>
            </a:r>
            <a:endParaRPr lang="fr-F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043608" y="1916832"/>
            <a:ext cx="7561262" cy="4032250"/>
          </a:xfrm>
        </p:spPr>
        <p:txBody>
          <a:bodyPr/>
          <a:lstStyle/>
          <a:p>
            <a:r>
              <a:rPr lang="fr-FR" dirty="0" smtClean="0">
                <a:solidFill>
                  <a:schemeClr val="tx1"/>
                </a:solidFill>
                <a:latin typeface="Corbel" panose="020B0503020204020204" pitchFamily="34" charset="0"/>
              </a:rPr>
              <a:t>&gt; </a:t>
            </a:r>
            <a:r>
              <a:rPr lang="fr-FR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Que l’on retrouve désormais aussi sur le portail HAL Sorbonne Université :</a:t>
            </a:r>
          </a:p>
          <a:p>
            <a:r>
              <a:rPr lang="fr-FR" sz="1600" dirty="0">
                <a:solidFill>
                  <a:srgbClr val="FF0000"/>
                </a:solidFill>
                <a:latin typeface="Corbel" panose="020B0503020204020204" pitchFamily="34" charset="0"/>
              </a:rPr>
              <a:t>https://hal.sorbonne-universite.fr/CACLRPFHAO</a:t>
            </a:r>
            <a:endParaRPr lang="fr-FR" sz="1600" dirty="0">
              <a:solidFill>
                <a:schemeClr val="tx1"/>
              </a:solidFill>
              <a:latin typeface="Corbel" panose="020B0503020204020204" pitchFamily="34" charset="0"/>
            </a:endParaRPr>
          </a:p>
          <a:p>
            <a:endParaRPr lang="fr-FR" sz="1600" dirty="0">
              <a:solidFill>
                <a:schemeClr val="accent2">
                  <a:lumMod val="40000"/>
                  <a:lumOff val="60000"/>
                </a:schemeClr>
              </a:solidFill>
              <a:latin typeface="Corbel" panose="020B0503020204020204" pitchFamily="34" charset="0"/>
            </a:endParaRPr>
          </a:p>
          <a:p>
            <a:endParaRPr lang="fr-FR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23497"/>
            <a:ext cx="2486025" cy="14287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938" y="3328448"/>
            <a:ext cx="6163546" cy="352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35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5780" y="332656"/>
            <a:ext cx="8532440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publications du Centre André Chastel</a:t>
            </a:r>
            <a:endParaRPr lang="fr-F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-154456" y="6093296"/>
            <a:ext cx="9540552" cy="430887"/>
          </a:xfrm>
        </p:spPr>
        <p:txBody>
          <a:bodyPr/>
          <a:lstStyle/>
          <a:p>
            <a:r>
              <a:rPr lang="fr-FR" sz="1400" dirty="0"/>
              <a:t>https://hal.sorbonne-universite.fr/CACLRPFHAO/search/index/?q=producedDateY_i%3A%5B1990+TO+2020%5D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507736"/>
            <a:ext cx="7288440" cy="46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3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374380" y="537977"/>
            <a:ext cx="7038975" cy="58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Quelques chiffres</a:t>
            </a:r>
            <a:endParaRPr lang="fr-FR" alt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02944" y="1048969"/>
            <a:ext cx="7272337" cy="6738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Plus de 45 000 </a:t>
            </a:r>
            <a:r>
              <a:rPr lang="fr-FR" b="1" dirty="0">
                <a:solidFill>
                  <a:srgbClr val="92D050"/>
                </a:solidFill>
                <a:latin typeface="Corbel" panose="020B0503020204020204" pitchFamily="34" charset="0"/>
              </a:rPr>
              <a:t>documents </a:t>
            </a:r>
            <a:r>
              <a:rPr lang="fr-FR" dirty="0">
                <a:latin typeface="Corbel" panose="020B0503020204020204" pitchFamily="34" charset="0"/>
              </a:rPr>
              <a:t>en texte </a:t>
            </a:r>
            <a:r>
              <a:rPr lang="fr-FR" dirty="0" smtClean="0">
                <a:latin typeface="Corbel" panose="020B0503020204020204" pitchFamily="34" charset="0"/>
              </a:rPr>
              <a:t>intégral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Corbel" panose="020B0503020204020204" pitchFamily="34" charset="0"/>
              </a:rPr>
              <a:t> Un total </a:t>
            </a:r>
            <a:r>
              <a:rPr lang="fr-FR" dirty="0">
                <a:latin typeface="Corbel" panose="020B0503020204020204" pitchFamily="34" charset="0"/>
              </a:rPr>
              <a:t>de </a:t>
            </a:r>
            <a:r>
              <a:rPr lang="fr-FR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+ de 120</a:t>
            </a:r>
            <a:r>
              <a:rPr lang="fr-FR" b="1" dirty="0">
                <a:solidFill>
                  <a:srgbClr val="92D050"/>
                </a:solidFill>
                <a:latin typeface="Corbel" panose="020B0503020204020204" pitchFamily="34" charset="0"/>
              </a:rPr>
              <a:t> </a:t>
            </a:r>
            <a:r>
              <a:rPr lang="fr-FR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000 </a:t>
            </a:r>
            <a:r>
              <a:rPr lang="fr-FR" b="1" dirty="0">
                <a:solidFill>
                  <a:srgbClr val="92D050"/>
                </a:solidFill>
                <a:latin typeface="Corbel" panose="020B0503020204020204" pitchFamily="34" charset="0"/>
              </a:rPr>
              <a:t>dépôts </a:t>
            </a:r>
            <a:r>
              <a:rPr lang="fr-FR" dirty="0" smtClean="0">
                <a:latin typeface="Corbel" panose="020B0503020204020204" pitchFamily="34" charset="0"/>
              </a:rPr>
              <a:t>(</a:t>
            </a:r>
            <a:r>
              <a:rPr lang="fr-FR" dirty="0">
                <a:latin typeface="Corbel" panose="020B0503020204020204" pitchFamily="34" charset="0"/>
              </a:rPr>
              <a:t>notices + textes intégraux</a:t>
            </a:r>
            <a:r>
              <a:rPr lang="fr-FR" dirty="0" smtClean="0">
                <a:latin typeface="Corbel" panose="020B0503020204020204" pitchFamily="34" charset="0"/>
              </a:rPr>
              <a:t>)</a:t>
            </a:r>
          </a:p>
          <a:p>
            <a:endParaRPr lang="fr-FR" dirty="0" smtClean="0">
              <a:latin typeface="Corbel" panose="020B0503020204020204" pitchFamily="34" charset="0"/>
            </a:endParaRPr>
          </a:p>
          <a:p>
            <a:endParaRPr lang="fr-FR" dirty="0">
              <a:latin typeface="Corbel" panose="020B0503020204020204" pitchFamily="34" charset="0"/>
            </a:endParaRPr>
          </a:p>
          <a:p>
            <a:endParaRPr lang="fr-FR" dirty="0" smtClean="0">
              <a:latin typeface="Corbel" panose="020B0503020204020204" pitchFamily="34" charset="0"/>
            </a:endParaRPr>
          </a:p>
          <a:p>
            <a:endParaRPr lang="fr-FR" dirty="0">
              <a:latin typeface="Corbel" panose="020B0503020204020204" pitchFamily="34" charset="0"/>
            </a:endParaRPr>
          </a:p>
          <a:p>
            <a:endParaRPr lang="fr-FR" dirty="0" smtClean="0">
              <a:latin typeface="Corbel" panose="020B05030202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dirty="0" smtClean="0">
                <a:latin typeface="Corbel" panose="020B0503020204020204" pitchFamily="34" charset="0"/>
              </a:rPr>
              <a:t>En </a:t>
            </a:r>
            <a:r>
              <a:rPr lang="fr-FR" dirty="0">
                <a:latin typeface="Corbel" panose="020B0503020204020204" pitchFamily="34" charset="0"/>
              </a:rPr>
              <a:t>2017, </a:t>
            </a:r>
            <a:r>
              <a:rPr lang="fr-FR" dirty="0" smtClean="0">
                <a:latin typeface="Corbel" panose="020B0503020204020204" pitchFamily="34" charset="0"/>
              </a:rPr>
              <a:t>962 </a:t>
            </a:r>
            <a:r>
              <a:rPr lang="fr-FR" dirty="0">
                <a:latin typeface="Corbel" panose="020B0503020204020204" pitchFamily="34" charset="0"/>
              </a:rPr>
              <a:t>213 téléchargements </a:t>
            </a:r>
            <a:endParaRPr lang="fr-FR" dirty="0" smtClean="0">
              <a:latin typeface="Corbel" panose="020B0503020204020204" pitchFamily="34" charset="0"/>
            </a:endParaRPr>
          </a:p>
          <a:p>
            <a:r>
              <a:rPr lang="fr-FR" dirty="0" smtClean="0">
                <a:latin typeface="Corbel" panose="020B0503020204020204" pitchFamily="34" charset="0"/>
              </a:rPr>
              <a:t>(</a:t>
            </a:r>
            <a:r>
              <a:rPr lang="fr-FR" dirty="0">
                <a:latin typeface="Corbel" panose="020B0503020204020204" pitchFamily="34" charset="0"/>
              </a:rPr>
              <a:t>ce nombre élevé prend en compte </a:t>
            </a:r>
            <a:endParaRPr lang="fr-FR" dirty="0" smtClean="0">
              <a:latin typeface="Corbel" panose="020B0503020204020204" pitchFamily="34" charset="0"/>
            </a:endParaRPr>
          </a:p>
          <a:p>
            <a:r>
              <a:rPr lang="fr-FR" dirty="0" smtClean="0">
                <a:latin typeface="Corbel" panose="020B0503020204020204" pitchFamily="34" charset="0"/>
              </a:rPr>
              <a:t>le </a:t>
            </a:r>
            <a:r>
              <a:rPr lang="fr-FR" dirty="0">
                <a:latin typeface="Corbel" panose="020B0503020204020204" pitchFamily="34" charset="0"/>
              </a:rPr>
              <a:t>moissonnage par d’autres plateformes </a:t>
            </a:r>
            <a:endParaRPr lang="fr-FR" dirty="0" smtClean="0">
              <a:latin typeface="Corbel" panose="020B0503020204020204" pitchFamily="34" charset="0"/>
            </a:endParaRPr>
          </a:p>
          <a:p>
            <a:r>
              <a:rPr lang="fr-FR" dirty="0" smtClean="0">
                <a:latin typeface="Corbel" panose="020B0503020204020204" pitchFamily="34" charset="0"/>
              </a:rPr>
              <a:t>comme </a:t>
            </a:r>
            <a:r>
              <a:rPr lang="fr-FR" dirty="0" err="1">
                <a:latin typeface="Corbel" panose="020B0503020204020204" pitchFamily="34" charset="0"/>
              </a:rPr>
              <a:t>OpenAIRE</a:t>
            </a:r>
            <a:r>
              <a:rPr lang="fr-FR" dirty="0">
                <a:latin typeface="Corbel" panose="020B0503020204020204" pitchFamily="34" charset="0"/>
              </a:rPr>
              <a:t> par exemple)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altLang="fr-FR" dirty="0" smtClean="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Possibilité de déposer différents types </a:t>
            </a:r>
          </a:p>
          <a:p>
            <a:r>
              <a:rPr lang="fr-FR" altLang="fr-FR" dirty="0" smtClean="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de documents : article dans une revue, ouvrage, </a:t>
            </a:r>
          </a:p>
          <a:p>
            <a:r>
              <a:rPr lang="fr-FR" altLang="fr-FR" dirty="0" smtClean="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chapitre d’ouvrages, thèse, communication dans un </a:t>
            </a:r>
          </a:p>
          <a:p>
            <a:r>
              <a:rPr lang="fr-FR" altLang="fr-FR" dirty="0" smtClean="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congrès, poster, brevet, et désormais logiciel</a:t>
            </a:r>
          </a:p>
          <a:p>
            <a:endParaRPr lang="fr-FR" altLang="fr-FR" dirty="0">
              <a:solidFill>
                <a:schemeClr val="tx1"/>
              </a:solidFill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Principalement des </a:t>
            </a:r>
            <a:r>
              <a:rPr lang="fr-FR" altLang="fr-FR" b="1" dirty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articles </a:t>
            </a:r>
            <a:r>
              <a:rPr lang="fr-FR" altLang="fr-FR" b="1" dirty="0" smtClean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(près de 60%)</a:t>
            </a:r>
            <a:endParaRPr lang="fr-FR" altLang="fr-FR" dirty="0">
              <a:latin typeface="Corbel" panose="020B0503020204020204" pitchFamily="34" charset="0"/>
            </a:endParaRPr>
          </a:p>
          <a:p>
            <a:endParaRPr lang="fr-FR" altLang="fr-FR" dirty="0" smtClean="0">
              <a:solidFill>
                <a:schemeClr val="tx1"/>
              </a:solidFill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861048"/>
            <a:ext cx="3457575" cy="24860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4899" y="1988840"/>
            <a:ext cx="3798962" cy="12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052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465388" y="728663"/>
            <a:ext cx="70389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600" b="1" dirty="0" smtClean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L’alimentation du portail</a:t>
            </a:r>
            <a:endParaRPr lang="fr-FR" altLang="fr-FR" sz="3600" b="1" dirty="0">
              <a:solidFill>
                <a:srgbClr val="002060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60363" y="1924050"/>
            <a:ext cx="7272337" cy="427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 b="1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Accompagnement des chercheurs pour </a:t>
            </a:r>
            <a:r>
              <a:rPr lang="fr-FR" altLang="fr-FR" b="1" dirty="0" smtClean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le courant </a:t>
            </a:r>
            <a:r>
              <a:rPr lang="fr-FR" altLang="fr-FR" dirty="0" smtClean="0">
                <a:solidFill>
                  <a:schemeClr val="tx1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(démonstrations, formation, prise en main des outils)</a:t>
            </a:r>
          </a:p>
          <a:p>
            <a:pPr hangingPunct="1">
              <a:lnSpc>
                <a:spcPct val="100000"/>
              </a:lnSpc>
              <a:buClrTx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Dépôts </a:t>
            </a: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par le département, parfois en collaboration avec des correspondants HAL au sein des labos : </a:t>
            </a:r>
            <a:r>
              <a:rPr lang="fr-FR" altLang="fr-FR" b="1" dirty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le rétrospectif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Les </a:t>
            </a: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dépôts par les chercheurs : l'importance de 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la sensibilisation et de la  </a:t>
            </a:r>
            <a:r>
              <a:rPr lang="fr-FR" altLang="fr-FR" b="1" dirty="0" smtClean="0">
                <a:solidFill>
                  <a:srgbClr val="92D050"/>
                </a:solidFill>
                <a:latin typeface="Corbel" panose="020B0503020204020204" pitchFamily="34" charset="0"/>
                <a:cs typeface="Tahoma" panose="020B0604030504040204" pitchFamily="34" charset="0"/>
              </a:rPr>
              <a:t>formation individuelle et collective</a:t>
            </a:r>
            <a:endParaRPr lang="fr-FR" altLang="fr-FR" b="1" dirty="0">
              <a:solidFill>
                <a:srgbClr val="92D050"/>
              </a:solidFill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Les </a:t>
            </a: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dépôts par des tiers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</p:txBody>
      </p:sp>
      <p:sp>
        <p:nvSpPr>
          <p:cNvPr id="2" name="AutoShape 2" descr="Résultat de recherche d'images pour &quot;logo hal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25" y="4797152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280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5133" y="980728"/>
            <a:ext cx="7676018" cy="576064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cas particulier des thèses : TEL </a:t>
            </a:r>
            <a:endParaRPr lang="fr-F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150938" y="1844824"/>
            <a:ext cx="7561262" cy="446390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►"/>
            </a:pPr>
            <a:r>
              <a:rPr lang="fr-FR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TEL est le portail HAL dédié aux thèses</a:t>
            </a:r>
          </a:p>
          <a:p>
            <a:r>
              <a:rPr lang="fr-FR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  <a:hlinkClick r:id="rId2"/>
              </a:rPr>
              <a:t>https://tel.archives-ouvertes.fr</a:t>
            </a:r>
            <a:r>
              <a:rPr lang="fr-FR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  <a:hlinkClick r:id="rId2"/>
              </a:rPr>
              <a:t>/</a:t>
            </a:r>
            <a:r>
              <a:rPr lang="fr-FR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 </a:t>
            </a:r>
            <a:endParaRPr lang="fr-FR" dirty="0">
              <a:solidFill>
                <a:schemeClr val="tx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"/>
          <a:stretch/>
        </p:blipFill>
        <p:spPr>
          <a:xfrm>
            <a:off x="1907704" y="2708920"/>
            <a:ext cx="5508000" cy="364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042988" y="1957388"/>
            <a:ext cx="5389562" cy="106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400"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51920" y="692696"/>
            <a:ext cx="88169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Sommaire</a:t>
            </a:r>
            <a:endParaRPr lang="fr-FR" alt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142531" y="1957388"/>
            <a:ext cx="7135813" cy="3807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marL="457200" indent="-457200" hangingPunct="1">
              <a:lnSpc>
                <a:spcPct val="100000"/>
              </a:lnSpc>
              <a:spcAft>
                <a:spcPts val="300"/>
              </a:spcAft>
              <a:buClrTx/>
              <a:buFont typeface="+mj-lt"/>
              <a:buAutoNum type="arabicPeriod"/>
            </a:pPr>
            <a:r>
              <a:rPr lang="fr-FR" altLang="fr-FR" sz="2000" dirty="0" smtClean="0">
                <a:latin typeface="Corbel" panose="020B0503020204020204" pitchFamily="34" charset="0"/>
              </a:rPr>
              <a:t>Libre accès / accès ouvert ?</a:t>
            </a:r>
            <a:endParaRPr lang="fr-FR" altLang="fr-FR" sz="2000" dirty="0">
              <a:solidFill>
                <a:srgbClr val="92D050"/>
              </a:solidFill>
              <a:latin typeface="Corbel" panose="020B0503020204020204" pitchFamily="34" charset="0"/>
            </a:endParaRPr>
          </a:p>
          <a:p>
            <a:pPr marL="457200" indent="-457200" hangingPunct="1">
              <a:lnSpc>
                <a:spcPct val="100000"/>
              </a:lnSpc>
              <a:spcAft>
                <a:spcPts val="300"/>
              </a:spcAft>
              <a:buClrTx/>
              <a:buFont typeface="+mj-lt"/>
              <a:buAutoNum type="arabicPeriod"/>
            </a:pPr>
            <a:r>
              <a:rPr lang="fr-FR" altLang="fr-FR" sz="2000" dirty="0" smtClean="0">
                <a:latin typeface="Corbel" panose="020B0503020204020204" pitchFamily="34" charset="0"/>
              </a:rPr>
              <a:t>Le cadre institutionnel</a:t>
            </a:r>
            <a:endParaRPr lang="fr-FR" altLang="fr-FR" sz="2000" dirty="0">
              <a:latin typeface="Corbel" panose="020B0503020204020204" pitchFamily="34" charset="0"/>
            </a:endParaRPr>
          </a:p>
          <a:p>
            <a:pPr marL="457200" indent="-457200" hangingPunct="1">
              <a:lnSpc>
                <a:spcPct val="100000"/>
              </a:lnSpc>
              <a:spcAft>
                <a:spcPts val="300"/>
              </a:spcAft>
              <a:buClrTx/>
              <a:buFont typeface="+mj-lt"/>
              <a:buAutoNum type="arabicPeriod"/>
            </a:pPr>
            <a:r>
              <a:rPr lang="fr-FR" altLang="fr-FR" sz="2000" dirty="0" smtClean="0">
                <a:latin typeface="Corbel" panose="020B0503020204020204" pitchFamily="34" charset="0"/>
              </a:rPr>
              <a:t>HAL </a:t>
            </a:r>
            <a:r>
              <a:rPr lang="fr-FR" altLang="fr-FR" sz="2000" dirty="0">
                <a:latin typeface="Corbel" panose="020B0503020204020204" pitchFamily="34" charset="0"/>
              </a:rPr>
              <a:t>Sorbonne Université, pour valoriser les publications des </a:t>
            </a:r>
            <a:r>
              <a:rPr lang="fr-FR" altLang="fr-FR" sz="2000" dirty="0" smtClean="0">
                <a:latin typeface="Corbel" panose="020B0503020204020204" pitchFamily="34" charset="0"/>
              </a:rPr>
              <a:t>chercheurs</a:t>
            </a:r>
          </a:p>
          <a:p>
            <a:pPr marL="457200" indent="-457200" hangingPunct="1">
              <a:lnSpc>
                <a:spcPct val="100000"/>
              </a:lnSpc>
              <a:spcAft>
                <a:spcPts val="300"/>
              </a:spcAft>
              <a:buClrTx/>
              <a:buFont typeface="+mj-lt"/>
              <a:buAutoNum type="arabicPeriod"/>
            </a:pPr>
            <a:r>
              <a:rPr lang="fr-FR" altLang="fr-FR" sz="2000" dirty="0" smtClean="0">
                <a:latin typeface="Corbel" panose="020B0503020204020204" pitchFamily="34" charset="0"/>
              </a:rPr>
              <a:t>Les enjeux du dépôt en Lettres</a:t>
            </a:r>
          </a:p>
          <a:p>
            <a:pPr marL="457200" indent="-457200" hangingPunct="1">
              <a:lnSpc>
                <a:spcPct val="100000"/>
              </a:lnSpc>
              <a:spcAft>
                <a:spcPts val="300"/>
              </a:spcAft>
              <a:buClrTx/>
              <a:buFont typeface="+mj-lt"/>
              <a:buAutoNum type="arabicPeriod"/>
            </a:pPr>
            <a:r>
              <a:rPr lang="fr-FR" altLang="fr-FR" sz="2000" dirty="0" smtClean="0">
                <a:latin typeface="Corbel" panose="020B0503020204020204" pitchFamily="34" charset="0"/>
              </a:rPr>
              <a:t>En pratique</a:t>
            </a:r>
          </a:p>
          <a:p>
            <a:pPr marL="457200" indent="-457200" hangingPunct="1">
              <a:lnSpc>
                <a:spcPct val="100000"/>
              </a:lnSpc>
              <a:spcAft>
                <a:spcPts val="300"/>
              </a:spcAft>
              <a:buClrTx/>
              <a:buFont typeface="+mj-lt"/>
              <a:buAutoNum type="arabicPeriod"/>
            </a:pPr>
            <a:r>
              <a:rPr lang="fr-FR" altLang="fr-FR" sz="2000" dirty="0" smtClean="0">
                <a:latin typeface="Corbel" panose="020B0503020204020204" pitchFamily="34" charset="0"/>
              </a:rPr>
              <a:t>Des services associés, des outils</a:t>
            </a:r>
            <a:endParaRPr lang="fr-FR" altLang="fr-FR" sz="2000" dirty="0">
              <a:latin typeface="Corbel" panose="020B0503020204020204" pitchFamily="34" charset="0"/>
            </a:endParaRPr>
          </a:p>
          <a:p>
            <a:pPr marL="457200" indent="-457200" hangingPunct="1">
              <a:lnSpc>
                <a:spcPct val="100000"/>
              </a:lnSpc>
              <a:spcAft>
                <a:spcPts val="300"/>
              </a:spcAft>
              <a:buClrTx/>
              <a:buFont typeface="+mj-lt"/>
              <a:buAutoNum type="arabicPeriod"/>
            </a:pPr>
            <a:r>
              <a:rPr lang="fr-FR" altLang="fr-FR" sz="2000" dirty="0" smtClean="0">
                <a:latin typeface="Corbel" panose="020B0503020204020204" pitchFamily="34" charset="0"/>
              </a:rPr>
              <a:t>Pour aller plus loin</a:t>
            </a: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20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400" dirty="0"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01509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91880" y="3861048"/>
            <a:ext cx="5040299" cy="1320167"/>
          </a:xfrm>
        </p:spPr>
        <p:txBody>
          <a:bodyPr/>
          <a:lstStyle/>
          <a:p>
            <a:r>
              <a:rPr lang="fr-FR" dirty="0" smtClean="0"/>
              <a:t>LES ENJEUX DU DEPOT EN LETTRES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779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7"/>
          <a:stretch/>
        </p:blipFill>
        <p:spPr>
          <a:xfrm>
            <a:off x="7092280" y="260647"/>
            <a:ext cx="1782530" cy="646043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29288" y="2060848"/>
            <a:ext cx="65106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Pourquoi déposer vos articles en texte intégral dans HAL?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Pour permettre à TOUS* d’accéder aux publications scientifiques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Pour augmenter la visibilité de vos publications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Pour bénéficier de services associés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9732" y="4077072"/>
            <a:ext cx="64937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Corbel" panose="020B0503020204020204" pitchFamily="34" charset="0"/>
              </a:rPr>
              <a:t>*TOUS = (notamment)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Corbel" panose="020B0503020204020204" pitchFamily="34" charset="0"/>
              </a:rPr>
              <a:t>chercheurs et étudiants : au-delà des questions budgétaires, faciliter les recherches interdisciplinaires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Corbel" panose="020B0503020204020204" pitchFamily="34" charset="0"/>
              </a:rPr>
              <a:t>start-up, PME innovantes et scientifiques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Corbel" panose="020B0503020204020204" pitchFamily="34" charset="0"/>
              </a:rPr>
              <a:t>associations de malades, médecins, citoyens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2060"/>
                </a:solidFill>
                <a:latin typeface="Corbel" panose="020B0503020204020204" pitchFamily="34" charset="0"/>
              </a:rPr>
              <a:t>robots pour la fouille de texte et de données (TDM)</a:t>
            </a:r>
            <a:endParaRPr lang="fr-FR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6712" y="98072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Pourquoi </a:t>
            </a:r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déposer ?</a:t>
            </a:r>
            <a:endParaRPr 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8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7"/>
          <a:stretch/>
        </p:blipFill>
        <p:spPr>
          <a:xfrm>
            <a:off x="7092280" y="260647"/>
            <a:ext cx="1782530" cy="646043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56819" y="2060848"/>
            <a:ext cx="65106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Corbel" panose="020B0503020204020204" pitchFamily="34" charset="0"/>
                <a:ea typeface="Adobe Fan Heiti Std B" pitchFamily="34" charset="-128"/>
                <a:cs typeface="Consolas" panose="020B0609020204030204" pitchFamily="49" charset="0"/>
              </a:rPr>
              <a:t>Pourquoi déposer vos articles en texte intégral dans HAL?</a:t>
            </a:r>
            <a:endParaRPr lang="fr-FR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Pour accélérer le développement des savoirs en permettant la fouille massive de textes et de données (</a:t>
            </a:r>
            <a:r>
              <a:rPr lang="fr-FR" sz="2000" dirty="0" err="1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Text</a:t>
            </a:r>
            <a:r>
              <a:rPr lang="fr-FR" sz="2000" dirty="0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and 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Data Mining)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Pour améliorer le recensement des </a:t>
            </a:r>
            <a:r>
              <a:rPr lang="fr-FR" sz="2000" dirty="0">
                <a:solidFill>
                  <a:srgbClr val="002060"/>
                </a:solidFill>
                <a:latin typeface="Corbel" panose="020B0503020204020204" pitchFamily="34" charset="0"/>
              </a:rPr>
              <a:t>revues en SHS et 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des </a:t>
            </a:r>
            <a:r>
              <a:rPr lang="fr-FR" sz="2000" dirty="0">
                <a:solidFill>
                  <a:srgbClr val="002060"/>
                </a:solidFill>
                <a:latin typeface="Corbel" panose="020B0503020204020204" pitchFamily="34" charset="0"/>
              </a:rPr>
              <a:t>revues 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francophones sur le web grâce à leur signalement et leur dépôt dans HAL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Pour contribuer à l’archivage du patrimoine écrit français dont HAL est une plateforme de conservation, voir une extension </a:t>
            </a:r>
            <a:r>
              <a:rPr lang="fr-FR" sz="2000" dirty="0">
                <a:solidFill>
                  <a:srgbClr val="002060"/>
                </a:solidFill>
                <a:latin typeface="Corbel" panose="020B0503020204020204" pitchFamily="34" charset="0"/>
              </a:rPr>
              <a:t>de la bibliothèque 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et un complément du </a:t>
            </a:r>
            <a:r>
              <a:rPr lang="fr-FR" sz="2000" dirty="0">
                <a:solidFill>
                  <a:srgbClr val="002060"/>
                </a:solidFill>
                <a:latin typeface="Corbel" panose="020B0503020204020204" pitchFamily="34" charset="0"/>
              </a:rPr>
              <a:t>dépôt 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légal</a:t>
            </a:r>
            <a:endParaRPr lang="fr-FR" sz="2000" dirty="0" smtClean="0">
              <a:solidFill>
                <a:srgbClr val="002060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Pour </a:t>
            </a:r>
            <a:r>
              <a:rPr lang="fr-FR" sz="2000" dirty="0">
                <a:solidFill>
                  <a:srgbClr val="00206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participer à la transition vers la Science ouverte</a:t>
            </a:r>
            <a:endParaRPr lang="fr-FR" sz="20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6712" y="98072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Pourquoi </a:t>
            </a:r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déposer ?</a:t>
            </a:r>
            <a:endParaRPr 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24880" y="1988840"/>
            <a:ext cx="88924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L’objectif est de garantir le maximum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de visibilité aux différents établissements et organismes tutelles de la structure de recherche et à cette structure elle-même (nom et acronyme/sigle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),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sans pénaliser les universités françaises vis-à-vis de leurs homologues étrangères dans les classements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internationaux. La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signature d’une structure de recherche (UMR : unité mixte de recherche ou UR : unité de recherche) dont Sorbonne Université est tutelle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est donc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:</a:t>
            </a:r>
            <a:r>
              <a:rPr lang="fr-FR" dirty="0">
                <a:latin typeface="Corbel" panose="020B0503020204020204" pitchFamily="34" charset="0"/>
              </a:rPr>
              <a:t/>
            </a:r>
            <a:br>
              <a:rPr lang="fr-FR" dirty="0">
                <a:latin typeface="Corbel" panose="020B0503020204020204" pitchFamily="34" charset="0"/>
              </a:rPr>
            </a:br>
            <a:r>
              <a:rPr lang="fr-FR" dirty="0">
                <a:latin typeface="Corbel" panose="020B0503020204020204" pitchFamily="34" charset="0"/>
              </a:rPr>
              <a:t/>
            </a:r>
            <a:br>
              <a:rPr lang="fr-FR" dirty="0">
                <a:latin typeface="Corbel" panose="020B0503020204020204" pitchFamily="34" charset="0"/>
              </a:rPr>
            </a:br>
            <a:r>
              <a:rPr lang="fr-FR" b="1" dirty="0">
                <a:solidFill>
                  <a:srgbClr val="FF0000"/>
                </a:solidFill>
                <a:latin typeface="Corbel" panose="020B0503020204020204" pitchFamily="34" charset="0"/>
              </a:rPr>
              <a:t>Sorbonne Université, autre(s) tutelle(s) universitaire(s), autre(s) tutelle(s) établissement(s), nom de la structure en toutes lettres, sigle de la structure, </a:t>
            </a:r>
            <a:endParaRPr lang="fr-FR" b="1" dirty="0" smtClean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r>
              <a:rPr lang="fr-FR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F-75XXX </a:t>
            </a:r>
            <a:r>
              <a:rPr lang="fr-FR" b="1" dirty="0">
                <a:solidFill>
                  <a:srgbClr val="FF0000"/>
                </a:solidFill>
                <a:latin typeface="Corbel" panose="020B0503020204020204" pitchFamily="34" charset="0"/>
              </a:rPr>
              <a:t>Paris, </a:t>
            </a:r>
            <a:r>
              <a:rPr lang="fr-FR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France</a:t>
            </a:r>
          </a:p>
          <a:p>
            <a:endParaRPr lang="fr-FR" b="1" dirty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Le numéro d’UMR, spécificité très française et peu lisible, ne doit pas figurer et ce d’autant plus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que les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numéros d’UMR changent régulièrement lors des recompositions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d’unités.</a:t>
            </a:r>
          </a:p>
          <a:p>
            <a:endParaRPr lang="fr-FR" dirty="0" smtClean="0">
              <a:solidFill>
                <a:schemeClr val="accent2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Pour en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savoir plus :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hlinkClick r:id="rId3"/>
              </a:rPr>
              <a:t>https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hlinkClick r:id="rId3"/>
              </a:rPr>
              <a:t>://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  <a:hlinkClick r:id="rId3"/>
              </a:rPr>
              <a:t>intranet.sorbonne-universite.fr/fr/recherche/publications-bibliometrie/regles-de-signature.html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endParaRPr lang="fr-FR" dirty="0">
              <a:solidFill>
                <a:schemeClr val="accent2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83568" y="980728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L’importance des règles de signature</a:t>
            </a:r>
            <a:endParaRPr 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64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1556792"/>
            <a:ext cx="8496944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Les publications s’adressent uniquement aux chercheurs</a:t>
            </a:r>
          </a:p>
          <a:p>
            <a:pPr lvl="0" algn="just">
              <a:spcAft>
                <a:spcPts val="5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Faux</a:t>
            </a:r>
            <a:r>
              <a:rPr lang="fr-FR" sz="2000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 En SHS, les publications sont très consultées, car souvent plus faciles à appréhender que les sciences « dures ». Marin </a:t>
            </a:r>
            <a:r>
              <a:rPr lang="fr-FR" sz="2000" dirty="0" err="1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Dacos</a:t>
            </a:r>
            <a:r>
              <a:rPr lang="fr-FR" sz="2000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indique à ce titre un grand nombre de visiteurs non chercheurs sur Open Edition. Ici, le libre accès offre donc une diffusion élargie et des chances accrues d’impact sociétal (journalistes, enseignants, associations, </a:t>
            </a:r>
            <a:r>
              <a:rPr lang="fr-FR" sz="2000" dirty="0" err="1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Wikipedia</a:t>
            </a:r>
            <a:r>
              <a:rPr lang="fr-FR" sz="2000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).</a:t>
            </a:r>
          </a:p>
          <a:p>
            <a:pPr lvl="0" algn="just">
              <a:spcAft>
                <a:spcPts val="500"/>
              </a:spcAft>
            </a:pPr>
            <a:endParaRPr lang="fr-FR" sz="1000" dirty="0" smtClean="0">
              <a:solidFill>
                <a:srgbClr val="1D276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Les éditeurs en SHS sont trop fragiles pour supporter le libre accès</a:t>
            </a:r>
          </a:p>
          <a:p>
            <a:pPr lvl="0" algn="just">
              <a:spcAft>
                <a:spcPts val="5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Faux et vrai</a:t>
            </a:r>
            <a:r>
              <a:rPr lang="fr-FR" sz="2000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 On compte davantage de petits éditeurs dépendants des fonds publics en SHS que dans les sciences et techniques. L’embargo de 12 mois (contre 6 mois en sciences et techniques) est prévu pour les protéger. L’objectif du libre accès reste la coopération avec les éditeurs (</a:t>
            </a:r>
            <a:r>
              <a:rPr lang="fr-FR" sz="2000" dirty="0" err="1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bibliodiversité</a:t>
            </a:r>
            <a:r>
              <a:rPr lang="fr-FR" sz="2000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) comme les Presses universitaires. Justement, l’archivage pérenne dans HAL est une sécurité en cas de disparition d’un éditeur.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85050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enjeux de la publication en Lettres</a:t>
            </a:r>
            <a:endParaRPr lang="fr-FR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23528" y="1556792"/>
            <a:ext cx="8568952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Le libre accès accroît le risque de plagiat </a:t>
            </a:r>
          </a:p>
          <a:p>
            <a:pPr lvl="0" algn="just">
              <a:spcAft>
                <a:spcPts val="5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Faux</a:t>
            </a:r>
            <a:r>
              <a:rPr lang="fr-FR" sz="2000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 Si vous archivez en libre accès ce que vous avez publié par ailleurs, vos travaux circulent (c’est le but) et leur paternité est attestée par l’antériorité de la publication.</a:t>
            </a:r>
          </a:p>
          <a:p>
            <a:pPr lvl="0" algn="just">
              <a:spcAft>
                <a:spcPts val="500"/>
              </a:spcAft>
            </a:pPr>
            <a:endParaRPr lang="fr-FR" sz="1000" dirty="0" smtClean="0">
              <a:solidFill>
                <a:srgbClr val="1D276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Le docteur qui dépose sa thèse ne pourra plus la publier </a:t>
            </a:r>
          </a:p>
          <a:p>
            <a:pPr lvl="0" algn="just">
              <a:spcAft>
                <a:spcPts val="5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Faux</a:t>
            </a:r>
            <a:r>
              <a:rPr lang="fr-FR" sz="2000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 La thèse fait toujours l’objet d’un travail éditorial et de réécriture quand elle est publiée. Par ailleurs, il est possible de définir un embargo plus long pour les thèses sur TEL</a:t>
            </a:r>
            <a:r>
              <a:rPr lang="fr-FR" sz="2000" dirty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(le temps de l’édition par exemple).</a:t>
            </a:r>
          </a:p>
          <a:p>
            <a:pPr lvl="0" algn="just">
              <a:spcAft>
                <a:spcPts val="500"/>
              </a:spcAft>
            </a:pPr>
            <a:endParaRPr lang="fr-FR" sz="1000" dirty="0" smtClean="0">
              <a:solidFill>
                <a:srgbClr val="1D276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fr-FR" sz="2000" b="1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Je ne peux pas dépose</a:t>
            </a:r>
            <a:r>
              <a:rPr lang="fr-FR" sz="2000" b="1" dirty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r</a:t>
            </a:r>
            <a:r>
              <a:rPr lang="fr-FR" sz="2000" b="1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 à cause des droits des images </a:t>
            </a:r>
          </a:p>
          <a:p>
            <a:pPr lvl="0" algn="just">
              <a:spcAft>
                <a:spcPts val="50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Faux et vrai</a:t>
            </a:r>
            <a:r>
              <a:rPr lang="fr-FR" sz="2000" dirty="0" smtClean="0">
                <a:solidFill>
                  <a:srgbClr val="1D2769"/>
                </a:solidFill>
                <a:latin typeface="Corbel" panose="020B0503020204020204" pitchFamily="34" charset="0"/>
                <a:cs typeface="Arial" panose="020B0604020202020204" pitchFamily="34" charset="0"/>
              </a:rPr>
              <a:t>. Je peux déposer une version expurgée des images et enregistrements. Mon travail est ainsi archivé et la version éditée (revue, ouvrage) garde toute sa valeur ajoutée. </a:t>
            </a:r>
          </a:p>
          <a:p>
            <a:pPr lvl="0" algn="just">
              <a:spcAft>
                <a:spcPts val="500"/>
              </a:spcAft>
            </a:pPr>
            <a:r>
              <a:rPr lang="fr-FR" sz="2000" dirty="0">
                <a:solidFill>
                  <a:srgbClr val="002060"/>
                </a:solidFill>
                <a:latin typeface="Corbel" panose="020B0503020204020204" pitchFamily="34" charset="0"/>
              </a:rPr>
              <a:t>A lire : </a:t>
            </a:r>
            <a:r>
              <a:rPr lang="fr-FR" sz="2000" dirty="0">
                <a:solidFill>
                  <a:srgbClr val="002060"/>
                </a:solidFill>
                <a:latin typeface="Corbel" panose="020B0503020204020204" pitchFamily="34" charset="0"/>
                <a:hlinkClick r:id="rId3"/>
              </a:rPr>
              <a:t>https://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hlinkClick r:id="rId3"/>
              </a:rPr>
              <a:t>ethiquedroit.hypotheses.org/2947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endParaRPr lang="fr-FR" sz="20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pPr lvl="0" algn="just">
              <a:spcAft>
                <a:spcPts val="500"/>
              </a:spcAft>
            </a:pPr>
            <a:endParaRPr lang="fr-FR" sz="2000" dirty="0" smtClean="0">
              <a:solidFill>
                <a:srgbClr val="1D2769"/>
              </a:solidFill>
              <a:latin typeface="Corbel" panose="020B05030202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85050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 enjeux de la publication en Lettres</a:t>
            </a:r>
            <a:endParaRPr lang="fr-FR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9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91880" y="3861048"/>
            <a:ext cx="5040299" cy="1320167"/>
          </a:xfrm>
        </p:spPr>
        <p:txBody>
          <a:bodyPr/>
          <a:lstStyle/>
          <a:p>
            <a:r>
              <a:rPr lang="fr-FR" dirty="0" smtClean="0"/>
              <a:t>EN PRATIQUE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07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89052" y="1220416"/>
            <a:ext cx="8816975" cy="1568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HAL Sorbonne Université :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 étapes, quelques clics…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Vos publications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24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en archives ouvertes !</a:t>
            </a:r>
            <a:endParaRPr lang="fr-FR" altLang="fr-FR" sz="24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95536" y="3068960"/>
            <a:ext cx="6186487" cy="138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hangingPunct="1">
              <a:lnSpc>
                <a:spcPct val="100000"/>
              </a:lnSpc>
              <a:buClrTx/>
            </a:pPr>
            <a:r>
              <a:rPr lang="fr-FR" altLang="fr-FR" sz="1400" b="1" dirty="0" smtClean="0">
                <a:latin typeface="Corbel" panose="020B0503020204020204" pitchFamily="34" charset="0"/>
              </a:rPr>
              <a:t>&gt; Le dépôt dans HAL est désormais simplifié :</a:t>
            </a:r>
            <a:endParaRPr lang="fr-FR" altLang="fr-FR" sz="1400" b="1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14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400" dirty="0" smtClean="0">
                <a:latin typeface="Corbel" panose="020B0503020204020204" pitchFamily="34" charset="0"/>
              </a:rPr>
              <a:t>Une nouvelle interface ergonomique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400" dirty="0" smtClean="0">
                <a:latin typeface="Corbel" panose="020B0503020204020204" pitchFamily="34" charset="0"/>
              </a:rPr>
              <a:t>Des métadonnées facilement récupérées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400" dirty="0" smtClean="0">
                <a:latin typeface="Corbel" panose="020B0503020204020204" pitchFamily="34" charset="0"/>
              </a:rPr>
              <a:t>Un </a:t>
            </a:r>
            <a:r>
              <a:rPr lang="fr-FR" altLang="fr-FR" sz="1400" dirty="0" err="1" smtClean="0">
                <a:latin typeface="Corbel" panose="020B0503020204020204" pitchFamily="34" charset="0"/>
              </a:rPr>
              <a:t>idHAL</a:t>
            </a:r>
            <a:r>
              <a:rPr lang="fr-FR" altLang="fr-FR" sz="1400" dirty="0" smtClean="0">
                <a:latin typeface="Corbel" panose="020B0503020204020204" pitchFamily="34" charset="0"/>
              </a:rPr>
              <a:t> lié aux autres identifiants chercheurs (ORCID, etc.)</a:t>
            </a:r>
            <a:endParaRPr lang="fr-FR" altLang="fr-FR" sz="14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400" dirty="0"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35038" t="12901" r="35432" b="12200"/>
          <a:stretch/>
        </p:blipFill>
        <p:spPr>
          <a:xfrm>
            <a:off x="5436096" y="1844824"/>
            <a:ext cx="3412963" cy="486916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9552" y="5013176"/>
            <a:ext cx="3384376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http://hal.sorbonne-universite.fr</a:t>
            </a:r>
          </a:p>
        </p:txBody>
      </p:sp>
    </p:spTree>
    <p:extLst>
      <p:ext uri="{BB962C8B-B14F-4D97-AF65-F5344CB8AC3E}">
        <p14:creationId xmlns:p14="http://schemas.microsoft.com/office/powerpoint/2010/main" val="3857300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15816" y="620688"/>
            <a:ext cx="8229600" cy="114300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Dépôts en texte intégral : </a:t>
            </a:r>
            <a:b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quelle version ?</a:t>
            </a:r>
            <a:r>
              <a:rPr lang="fr-FR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FR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5013176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Pour toute vérification de fichier ou dépôt, écrivez à :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hlinkClick r:id="rId3"/>
              </a:rPr>
              <a:t>hal@sorbonne-universite.fr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39552" y="2090090"/>
            <a:ext cx="84609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Corbel" panose="020B0503020204020204" pitchFamily="34" charset="0"/>
              </a:rPr>
              <a:t>Manuscrit accepté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≠ PDF final mis en forme par l’éditeur</a:t>
            </a:r>
          </a:p>
          <a:p>
            <a:r>
              <a:rPr lang="fr-FR" sz="2000" dirty="0">
                <a:solidFill>
                  <a:srgbClr val="002060"/>
                </a:solidFill>
                <a:latin typeface="Corbel" panose="020B0503020204020204" pitchFamily="34" charset="0"/>
              </a:rPr>
              <a:t>Manuscrit accepté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≠ </a:t>
            </a:r>
            <a:r>
              <a:rPr lang="fr-FR" sz="2000" i="1" dirty="0" err="1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proofs</a:t>
            </a:r>
            <a:endParaRPr lang="fr-FR" sz="2000" i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endParaRPr lang="fr-FR" sz="20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Manuscrit accepté = fichier(s) non mis en forme par l’éditeur, sans indication de copyright :</a:t>
            </a: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PDF ou Word incluant tout le contenu de l’article + </a:t>
            </a:r>
            <a:r>
              <a:rPr lang="fr-FR" sz="2000" i="1" dirty="0" err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supplementary</a:t>
            </a:r>
            <a:r>
              <a:rPr lang="fr-FR" sz="2000" i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fr-FR" sz="2000" i="1" dirty="0" err="1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material</a:t>
            </a:r>
            <a:endParaRPr lang="fr-FR" sz="2000" i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ou</a:t>
            </a:r>
          </a:p>
          <a:p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Word + fichiers image + fichiers table + </a:t>
            </a:r>
            <a:r>
              <a:rPr lang="fr-FR" sz="2000" i="1" dirty="0" err="1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supplementary</a:t>
            </a:r>
            <a:r>
              <a:rPr lang="fr-FR" sz="2000" i="1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fr-FR" sz="2000" i="1" dirty="0" err="1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material</a:t>
            </a:r>
            <a:endParaRPr lang="fr-FR" sz="2000" i="1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34842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209363" y="623731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   http://hal.sorbonne-universite.fr</a:t>
            </a:r>
            <a:endParaRPr lang="fr-FR" sz="2400" dirty="0">
              <a:latin typeface="Corbel" panose="020B0503020204020204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57200" y="721131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Étape 1</a:t>
            </a:r>
          </a:p>
          <a:p>
            <a:endParaRPr 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9144000" cy="3911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libre accès </a:t>
            </a:r>
            <a:r>
              <a:rPr lang="fr-FR" dirty="0"/>
              <a:t>/ </a:t>
            </a:r>
            <a:r>
              <a:rPr lang="fr-FR" dirty="0" err="1"/>
              <a:t>AccèS</a:t>
            </a:r>
            <a:r>
              <a:rPr lang="fr-FR" dirty="0"/>
              <a:t> </a:t>
            </a:r>
            <a:r>
              <a:rPr lang="fr-FR" dirty="0" smtClean="0"/>
              <a:t>OUVERT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305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6677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Étape 2</a:t>
            </a:r>
          </a:p>
          <a:p>
            <a:endParaRPr 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10738"/>
            <a:ext cx="9144000" cy="374272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09363" y="623731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   http://hal.sorbonne-universite.fr</a:t>
            </a:r>
            <a:endParaRPr lang="fr-FR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1124744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Étape 3</a:t>
            </a:r>
          </a:p>
          <a:p>
            <a:endParaRPr 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96952"/>
            <a:ext cx="9144000" cy="180821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209363" y="623731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sym typeface="Wingdings" panose="05000000000000000000" pitchFamily="2" charset="2"/>
              </a:rPr>
              <a:t>   http://hal.sorbonne-universite.fr</a:t>
            </a:r>
            <a:endParaRPr lang="fr-FR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91880" y="3861048"/>
            <a:ext cx="5040299" cy="1320167"/>
          </a:xfrm>
        </p:spPr>
        <p:txBody>
          <a:bodyPr/>
          <a:lstStyle/>
          <a:p>
            <a:r>
              <a:rPr lang="fr-FR" dirty="0" smtClean="0"/>
              <a:t>DES SERVICES ASSOCIES, DES OUTILS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582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9939" y="538076"/>
            <a:ext cx="6808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le chercheur</a:t>
            </a:r>
            <a:endParaRPr 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23528" y="2420888"/>
            <a:ext cx="532859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&gt; L’</a:t>
            </a:r>
            <a:r>
              <a:rPr lang="fr-FR" sz="2000" dirty="0" err="1" smtClean="0">
                <a:solidFill>
                  <a:srgbClr val="FF0000"/>
                </a:solidFill>
                <a:latin typeface="Corbel" panose="020B0503020204020204" pitchFamily="34" charset="0"/>
              </a:rPr>
              <a:t>IdHAL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permet de disposer d’un identifiant auteur dans HAL, qui peut être lié aux autres identifiants chercheurs (ORCID, etc.)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&gt; Le </a:t>
            </a:r>
            <a:r>
              <a:rPr lang="fr-FR" sz="2000" dirty="0" smtClean="0">
                <a:solidFill>
                  <a:srgbClr val="FF0000"/>
                </a:solidFill>
                <a:latin typeface="Corbel" panose="020B0503020204020204" pitchFamily="34" charset="0"/>
              </a:rPr>
              <a:t>CV chercheur 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: page </a:t>
            </a:r>
            <a:r>
              <a:rPr lang="fr-FR" sz="2000" dirty="0">
                <a:solidFill>
                  <a:srgbClr val="002060"/>
                </a:solidFill>
                <a:latin typeface="Corbel" panose="020B0503020204020204" pitchFamily="34" charset="0"/>
              </a:rPr>
              <a:t>web + liste de publications mise à jour 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automatiquement</a:t>
            </a:r>
          </a:p>
          <a:p>
            <a:endParaRPr lang="fr-FR" sz="20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r>
              <a:rPr lang="fr-FR" altLang="fr-FR" sz="2000" dirty="0">
                <a:latin typeface="Corbel" panose="020B0503020204020204" pitchFamily="34" charset="0"/>
                <a:cs typeface="Tahoma" panose="020B0604030504040204" pitchFamily="34" charset="0"/>
                <a:hlinkClick r:id="rId3"/>
              </a:rPr>
              <a:t>https://doc.archives-ouvertes.fr/identifiant-auteur-idhal-cv/</a:t>
            </a:r>
            <a:r>
              <a:rPr lang="fr-FR" altLang="fr-FR" sz="2000" dirty="0">
                <a:latin typeface="Corbel" panose="020B0503020204020204" pitchFamily="34" charset="0"/>
                <a:cs typeface="Tahoma" panose="020B0604030504040204" pitchFamily="34" charset="0"/>
              </a:rPr>
              <a:t> </a:t>
            </a:r>
          </a:p>
          <a:p>
            <a:endParaRPr lang="fr-FR" sz="32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52" b="6386"/>
          <a:stretch/>
        </p:blipFill>
        <p:spPr bwMode="auto">
          <a:xfrm>
            <a:off x="6444208" y="2636912"/>
            <a:ext cx="2632845" cy="3273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19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9939" y="538076"/>
            <a:ext cx="6808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 niveau du laboratoire</a:t>
            </a:r>
            <a:endParaRPr 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700808"/>
            <a:ext cx="842493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&gt; Le </a:t>
            </a:r>
            <a:r>
              <a:rPr lang="fr-FR" sz="2000" dirty="0" smtClean="0">
                <a:solidFill>
                  <a:srgbClr val="FF0000"/>
                </a:solidFill>
                <a:latin typeface="Corbel" panose="020B0503020204020204" pitchFamily="34" charset="0"/>
              </a:rPr>
              <a:t>site Internet 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du laboratoire peut être alimenté automatiquement avec les publications déposées dans HAL</a:t>
            </a:r>
          </a:p>
          <a:p>
            <a:r>
              <a:rPr lang="fr-FR" sz="3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endParaRPr lang="fr-FR" sz="32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&gt; Des </a:t>
            </a:r>
            <a:r>
              <a:rPr lang="fr-FR" sz="2000" dirty="0" smtClean="0">
                <a:solidFill>
                  <a:srgbClr val="FF0000"/>
                </a:solidFill>
                <a:latin typeface="Corbel" panose="020B0503020204020204" pitchFamily="34" charset="0"/>
              </a:rPr>
              <a:t>extractions de listes de publications 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peuvent être réalisées grâce aux outils associés comme </a:t>
            </a:r>
            <a:r>
              <a:rPr lang="fr-FR" sz="20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ExtrHAL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, facilitant notamment la réalisation des rapports d’évaluation </a:t>
            </a:r>
            <a:r>
              <a:rPr lang="fr-FR" sz="20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Hcéres</a:t>
            </a:r>
            <a:endParaRPr lang="fr-FR" sz="20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r>
              <a:rPr lang="fr-FR" altLang="fr-FR" sz="2000" dirty="0">
                <a:latin typeface="Corbel" panose="020B0503020204020204" pitchFamily="34" charset="0"/>
                <a:cs typeface="Tahoma" panose="020B0604030504040204" pitchFamily="34" charset="0"/>
                <a:hlinkClick r:id="rId3"/>
              </a:rPr>
              <a:t>https://extrhal.sorbonne-universite.fr/</a:t>
            </a:r>
          </a:p>
          <a:p>
            <a:endParaRPr lang="fr-FR" sz="3200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2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9939" y="538076"/>
            <a:ext cx="68084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outils pratiques</a:t>
            </a:r>
            <a:endParaRPr 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51520" y="1700808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&gt; Pour vérifier la politique d’un éditeur (notamment, s’il est possible de déposer un </a:t>
            </a:r>
            <a:r>
              <a:rPr lang="fr-FR" sz="2000" dirty="0" err="1" smtClean="0">
                <a:solidFill>
                  <a:srgbClr val="002060"/>
                </a:solidFill>
                <a:latin typeface="Corbel" panose="020B0503020204020204" pitchFamily="34" charset="0"/>
              </a:rPr>
              <a:t>pdf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éditeur et non la version </a:t>
            </a:r>
            <a:r>
              <a:rPr lang="fr-FR" sz="2000" dirty="0">
                <a:solidFill>
                  <a:srgbClr val="002060"/>
                </a:solidFill>
                <a:latin typeface="Corbel" panose="020B0503020204020204" pitchFamily="34" charset="0"/>
              </a:rPr>
              <a:t>manuscrit accepté) : </a:t>
            </a:r>
            <a:r>
              <a:rPr lang="fr-FR" sz="2000" dirty="0">
                <a:solidFill>
                  <a:srgbClr val="002060"/>
                </a:solidFill>
                <a:latin typeface="Corbel" panose="020B0503020204020204" pitchFamily="34" charset="0"/>
                <a:hlinkClick r:id="rId3"/>
              </a:rPr>
              <a:t>http://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hlinkClick r:id="rId3"/>
              </a:rPr>
              <a:t>www.sherpa.ac.uk/romeo/index.php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</a:p>
          <a:p>
            <a:r>
              <a:rPr lang="fr-FR" sz="3200" dirty="0" smtClean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  <a:endParaRPr lang="fr-FR" sz="32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endParaRPr lang="fr-FR" sz="2000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endParaRPr lang="fr-FR" sz="20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endParaRPr lang="fr-FR" sz="2000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</a:rPr>
              <a:t>&gt; Un doute sur le droit ? Un test en ligne vous permet de déterminer si votre publication peut être déposée ou non en archive ouverte, et sous quelle version </a:t>
            </a:r>
            <a:r>
              <a:rPr lang="fr-FR" sz="2000" dirty="0" smtClean="0">
                <a:solidFill>
                  <a:srgbClr val="002060"/>
                </a:solidFill>
                <a:latin typeface="Corbel" panose="020B0503020204020204" pitchFamily="34" charset="0"/>
                <a:hlinkClick r:id="rId4"/>
              </a:rPr>
              <a:t>WillO</a:t>
            </a:r>
            <a:endParaRPr lang="fr-FR" sz="2000" dirty="0" smtClean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40968"/>
            <a:ext cx="4267200" cy="685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0192" y="5013177"/>
            <a:ext cx="2376264" cy="121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86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fr-F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écouvrir ou approfondir les bonnes pratiques du libre accès</a:t>
            </a:r>
            <a:endParaRPr lang="fr-F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Espace réservé du contenu 2"/>
          <p:cNvSpPr txBox="1">
            <a:spLocks noGrp="1"/>
          </p:cNvSpPr>
          <p:nvPr>
            <p:ph type="body" sz="quarter" idx="12"/>
          </p:nvPr>
        </p:nvSpPr>
        <p:spPr bwMode="auto">
          <a:xfrm>
            <a:off x="539552" y="2535960"/>
            <a:ext cx="6552728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514350" indent="-514350">
              <a:spcBef>
                <a:spcPct val="20000"/>
              </a:spcBef>
              <a:buFont typeface="Arial" panose="020B0604020202020204" pitchFamily="34" charset="0"/>
              <a:defRPr sz="20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fr-FR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Déposer mes publications dans une archive ouverte et assurer la conservation à long terme de ma publication </a:t>
            </a:r>
            <a:endParaRPr lang="fr-FR" altLang="fr-FR" b="0" dirty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Ne </a:t>
            </a:r>
            <a:r>
              <a:rPr lang="en-US" altLang="fr-FR" b="0" dirty="0">
                <a:solidFill>
                  <a:srgbClr val="000000"/>
                </a:solidFill>
                <a:latin typeface="Corbel" panose="020B0503020204020204" pitchFamily="34" charset="0"/>
              </a:rPr>
              <a:t>pas </a:t>
            </a:r>
            <a:r>
              <a:rPr lang="en-US" altLang="fr-FR" b="0" dirty="0" err="1">
                <a:solidFill>
                  <a:srgbClr val="000000"/>
                </a:solidFill>
                <a:latin typeface="Corbel" panose="020B0503020204020204" pitchFamily="34" charset="0"/>
              </a:rPr>
              <a:t>céder</a:t>
            </a:r>
            <a:r>
              <a:rPr lang="en-US" altLang="fr-FR" b="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>
                <a:solidFill>
                  <a:srgbClr val="000000"/>
                </a:solidFill>
                <a:latin typeface="Corbel" panose="020B0503020204020204" pitchFamily="34" charset="0"/>
              </a:rPr>
              <a:t>tous</a:t>
            </a:r>
            <a:r>
              <a:rPr lang="en-US" altLang="fr-FR" b="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>
                <a:solidFill>
                  <a:srgbClr val="000000"/>
                </a:solidFill>
                <a:latin typeface="Corbel" panose="020B0503020204020204" pitchFamily="34" charset="0"/>
              </a:rPr>
              <a:t>mes</a:t>
            </a:r>
            <a:r>
              <a:rPr lang="en-US" altLang="fr-FR" b="0" dirty="0">
                <a:solidFill>
                  <a:srgbClr val="000000"/>
                </a:solidFill>
                <a:latin typeface="Corbel" panose="020B0503020204020204" pitchFamily="34" charset="0"/>
              </a:rPr>
              <a:t> droits à </a:t>
            </a:r>
            <a:r>
              <a:rPr lang="en-US" altLang="fr-FR" b="0" dirty="0" err="1">
                <a:solidFill>
                  <a:srgbClr val="000000"/>
                </a:solidFill>
                <a:latin typeface="Corbel" panose="020B0503020204020204" pitchFamily="34" charset="0"/>
              </a:rPr>
              <a:t>l’éditeur</a:t>
            </a:r>
            <a:r>
              <a:rPr lang="en-US" altLang="fr-FR" b="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>
                <a:solidFill>
                  <a:srgbClr val="000000"/>
                </a:solidFill>
                <a:latin typeface="Corbel" panose="020B0503020204020204" pitchFamily="34" charset="0"/>
              </a:rPr>
              <a:t>afin</a:t>
            </a:r>
            <a:r>
              <a:rPr lang="en-US" altLang="fr-FR" b="0" dirty="0">
                <a:solidFill>
                  <a:srgbClr val="000000"/>
                </a:solidFill>
                <a:latin typeface="Corbel" panose="020B0503020204020204" pitchFamily="34" charset="0"/>
              </a:rPr>
              <a:t> de </a:t>
            </a:r>
            <a:r>
              <a:rPr lang="en-US" altLang="fr-FR" b="0" dirty="0" err="1">
                <a:solidFill>
                  <a:srgbClr val="000000"/>
                </a:solidFill>
                <a:latin typeface="Corbel" panose="020B0503020204020204" pitchFamily="34" charset="0"/>
              </a:rPr>
              <a:t>pouvoir</a:t>
            </a:r>
            <a:r>
              <a:rPr lang="en-US" altLang="fr-FR" b="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autoriser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le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libre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accès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à ma publication 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Choisir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la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licence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CC-by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lorsque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je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publie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en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libre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accès</a:t>
            </a:r>
            <a:endParaRPr lang="en-US" altLang="fr-FR" b="0" dirty="0" smtClean="0">
              <a:solidFill>
                <a:srgbClr val="000000"/>
              </a:solidFill>
              <a:latin typeface="Corbel" panose="020B0503020204020204" pitchFamily="34" charset="0"/>
            </a:endParaRP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Eviter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de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publier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dans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une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revue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hybride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Fuir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les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éditeurs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prédateurs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Créer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mon ORCID et savoir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gérer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mes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identifiants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</a:p>
          <a:p>
            <a:pPr>
              <a:buFont typeface="Calibri" panose="020F0502020204030204" pitchFamily="34" charset="0"/>
              <a:buAutoNum type="arabicPeriod"/>
            </a:pP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Utiliser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les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réseaux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sociaux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(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Researchgate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,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etc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)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en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complement de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l’archivage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dans</a:t>
            </a:r>
            <a:r>
              <a:rPr lang="en-US" altLang="fr-FR" b="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une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archive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ouverte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et/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ou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US" altLang="fr-FR" b="0" dirty="0" err="1" smtClean="0">
                <a:solidFill>
                  <a:srgbClr val="000000"/>
                </a:solidFill>
                <a:latin typeface="Corbel" panose="020B0503020204020204" pitchFamily="34" charset="0"/>
              </a:rPr>
              <a:t>institutionnelle</a:t>
            </a:r>
            <a:r>
              <a:rPr lang="en-US" altLang="fr-FR" b="0" dirty="0" smtClean="0">
                <a:solidFill>
                  <a:srgbClr val="000000"/>
                </a:solidFill>
                <a:latin typeface="Corbel" panose="020B0503020204020204" pitchFamily="34" charset="0"/>
              </a:rPr>
              <a:t> et non à la place de…</a:t>
            </a:r>
            <a:endParaRPr lang="en-US" altLang="fr-FR" b="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4725144"/>
            <a:ext cx="1499746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91880" y="3861048"/>
            <a:ext cx="5040299" cy="1320167"/>
          </a:xfrm>
        </p:spPr>
        <p:txBody>
          <a:bodyPr/>
          <a:lstStyle/>
          <a:p>
            <a:r>
              <a:rPr lang="fr-FR" dirty="0" smtClean="0"/>
              <a:t>POUR ALLER PLUS LOIN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033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23528" y="1268760"/>
            <a:ext cx="7272337" cy="5907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endParaRPr lang="fr-FR" altLang="fr-FR" b="1" dirty="0" smtClean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r>
              <a:rPr lang="fr-FR" altLang="fr-FR" b="1" dirty="0" smtClean="0">
                <a:latin typeface="Corbel" panose="020B0503020204020204" pitchFamily="34" charset="0"/>
                <a:cs typeface="Tahoma" panose="020B0604030504040204" pitchFamily="34" charset="0"/>
              </a:rPr>
              <a:t>&gt; En </a:t>
            </a:r>
            <a:r>
              <a:rPr lang="fr-FR" altLang="fr-FR" b="1" dirty="0">
                <a:latin typeface="Corbel" panose="020B0503020204020204" pitchFamily="34" charset="0"/>
                <a:cs typeface="Tahoma" panose="020B0604030504040204" pitchFamily="34" charset="0"/>
              </a:rPr>
              <a:t>face à </a:t>
            </a:r>
            <a:r>
              <a:rPr lang="fr-FR" altLang="fr-FR" b="1" dirty="0" smtClean="0">
                <a:latin typeface="Corbel" panose="020B0503020204020204" pitchFamily="34" charset="0"/>
                <a:cs typeface="Tahoma" panose="020B0604030504040204" pitchFamily="34" charset="0"/>
              </a:rPr>
              <a:t>face 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: rendez-vous à la demande avec </a:t>
            </a:r>
          </a:p>
          <a:p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l’équipe du département Publications &amp; Open </a:t>
            </a:r>
            <a:r>
              <a:rPr lang="fr-FR" altLang="fr-FR" dirty="0" err="1" smtClean="0">
                <a:latin typeface="Corbel" panose="020B0503020204020204" pitchFamily="34" charset="0"/>
                <a:cs typeface="Tahoma" panose="020B0604030504040204" pitchFamily="34" charset="0"/>
              </a:rPr>
              <a:t>access</a:t>
            </a: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endParaRPr lang="fr-FR" altLang="fr-FR" b="1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r>
              <a:rPr lang="fr-FR" altLang="fr-FR" b="1" dirty="0" smtClean="0">
                <a:latin typeface="Corbel" panose="020B0503020204020204" pitchFamily="34" charset="0"/>
                <a:cs typeface="Tahoma" panose="020B0604030504040204" pitchFamily="34" charset="0"/>
              </a:rPr>
              <a:t>&gt; Dans </a:t>
            </a:r>
            <a:r>
              <a:rPr lang="fr-FR" altLang="fr-FR" b="1" dirty="0">
                <a:latin typeface="Corbel" panose="020B0503020204020204" pitchFamily="34" charset="0"/>
                <a:cs typeface="Tahoma" panose="020B0604030504040204" pitchFamily="34" charset="0"/>
              </a:rPr>
              <a:t>les </a:t>
            </a:r>
            <a:r>
              <a:rPr lang="fr-FR" altLang="fr-FR" b="1" dirty="0" smtClean="0">
                <a:latin typeface="Corbel" panose="020B0503020204020204" pitchFamily="34" charset="0"/>
                <a:cs typeface="Tahoma" panose="020B0604030504040204" pitchFamily="34" charset="0"/>
              </a:rPr>
              <a:t>labos 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: à la demande et </a:t>
            </a:r>
          </a:p>
          <a:p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systématiquement lors des chantiers de dépôts </a:t>
            </a:r>
          </a:p>
          <a:p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rétrospectifs pour </a:t>
            </a: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présenter aux équipes</a:t>
            </a:r>
          </a:p>
          <a:p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les actions menées</a:t>
            </a:r>
          </a:p>
          <a:p>
            <a:endParaRPr lang="fr-FR" altLang="fr-FR" b="1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r>
              <a:rPr lang="fr-FR" altLang="fr-FR" b="1" dirty="0">
                <a:latin typeface="Corbel" panose="020B0503020204020204" pitchFamily="34" charset="0"/>
                <a:cs typeface="Tahoma" panose="020B0604030504040204" pitchFamily="34" charset="0"/>
              </a:rPr>
              <a:t>&gt; Contenu </a:t>
            </a: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:</a:t>
            </a:r>
            <a:r>
              <a:rPr lang="fr-FR" altLang="fr-FR" b="1" dirty="0">
                <a:latin typeface="Corbel" panose="020B050302020402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Formation au dépôt</a:t>
            </a:r>
          </a:p>
          <a:p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Formation aux outils</a:t>
            </a:r>
          </a:p>
          <a:p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Ex. : </a:t>
            </a:r>
            <a:r>
              <a:rPr lang="fr-FR" altLang="fr-FR" dirty="0" err="1">
                <a:latin typeface="Corbel" panose="020B0503020204020204" pitchFamily="34" charset="0"/>
                <a:cs typeface="Tahoma" panose="020B0604030504040204" pitchFamily="34" charset="0"/>
              </a:rPr>
              <a:t>ExtrHAL</a:t>
            </a: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 : </a:t>
            </a: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  <a:hlinkClick r:id="rId3"/>
              </a:rPr>
              <a:t>https://extrhal.sorbonne-universite.fr/</a:t>
            </a:r>
          </a:p>
          <a:p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Identifiant chercheur et CV : </a:t>
            </a:r>
            <a:endParaRPr lang="fr-FR" altLang="fr-FR" dirty="0" smtClean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  <a:hlinkClick r:id="rId4"/>
              </a:rPr>
              <a:t>https</a:t>
            </a: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  <a:hlinkClick r:id="rId4"/>
              </a:rPr>
              <a:t>://doc.archives-ouvertes.fr/identifiant-auteur-idhal-cv/</a:t>
            </a:r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Réponses à des demandes spécifiques</a:t>
            </a:r>
          </a:p>
          <a:p>
            <a:r>
              <a:rPr lang="fr-FR" altLang="fr-FR" dirty="0">
                <a:latin typeface="Corbel" panose="020B0503020204020204" pitchFamily="34" charset="0"/>
                <a:cs typeface="Tahoma" panose="020B0604030504040204" pitchFamily="34" charset="0"/>
              </a:rPr>
              <a:t>Etc.</a:t>
            </a:r>
          </a:p>
          <a:p>
            <a:r>
              <a:rPr lang="fr-FR" altLang="fr-FR" b="1" dirty="0" smtClean="0">
                <a:latin typeface="Corbel" panose="020B050302020402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fr-FR" altLang="fr-FR" b="1" dirty="0">
                <a:latin typeface="Corbel" panose="020B0503020204020204" pitchFamily="34" charset="0"/>
                <a:cs typeface="Tahoma" panose="020B0604030504040204" pitchFamily="34" charset="0"/>
              </a:rPr>
              <a:t>&gt; </a:t>
            </a:r>
            <a:r>
              <a:rPr lang="fr-FR" altLang="fr-FR" b="1" dirty="0" smtClean="0">
                <a:latin typeface="Corbel" panose="020B0503020204020204" pitchFamily="34" charset="0"/>
                <a:cs typeface="Tahoma" panose="020B0604030504040204" pitchFamily="34" charset="0"/>
              </a:rPr>
              <a:t>A venir (2019) </a:t>
            </a:r>
            <a:r>
              <a:rPr lang="fr-FR" altLang="fr-FR" dirty="0" smtClean="0">
                <a:latin typeface="Corbel" panose="020B0503020204020204" pitchFamily="34" charset="0"/>
                <a:cs typeface="Tahoma" panose="020B0604030504040204" pitchFamily="34" charset="0"/>
              </a:rPr>
              <a:t>: un catalogue de formation destiné aux chercheurs et enseignants chercheurs (formations en groupes et ateliers)</a:t>
            </a:r>
            <a:endParaRPr lang="fr-FR" altLang="fr-FR" dirty="0">
              <a:latin typeface="Corbel" panose="020B0503020204020204" pitchFamily="34" charset="0"/>
              <a:cs typeface="Tahoma" panose="020B0604030504040204" pitchFamily="34" charset="0"/>
            </a:endParaRPr>
          </a:p>
          <a:p>
            <a:endParaRPr lang="fr-FR" altLang="fr-FR" b="1" dirty="0">
              <a:latin typeface="Corbel" panose="020B050302020402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213928"/>
            <a:ext cx="2962027" cy="1974685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2339752" y="598344"/>
            <a:ext cx="7535862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Formations pour les chercheurs</a:t>
            </a:r>
            <a:endParaRPr lang="fr-F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688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115616" y="908720"/>
            <a:ext cx="8028384" cy="107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Pour vos doctorants : une formation doctorale sur la </a:t>
            </a:r>
            <a:r>
              <a:rPr lang="fr-FR" sz="3200" b="1" dirty="0" smtClean="0">
                <a:solidFill>
                  <a:srgbClr val="92D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ouverte</a:t>
            </a:r>
            <a:endParaRPr lang="fr-FR" altLang="fr-FR" sz="32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39552" y="2135296"/>
            <a:ext cx="8496944" cy="501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sz="2400" dirty="0" smtClean="0">
                <a:latin typeface="Corbel" panose="020B0503020204020204" pitchFamily="34" charset="0"/>
                <a:cs typeface="Calibri" panose="020F0502020204030204" pitchFamily="34" charset="0"/>
              </a:rPr>
              <a:t>Inédite dans le catalogue 2018-2019 de l’Institut de la formation doctorale</a:t>
            </a:r>
            <a:endParaRPr lang="fr-FR" altLang="fr-FR" sz="2400" b="1" dirty="0" smtClean="0">
              <a:solidFill>
                <a:schemeClr val="tx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endParaRPr lang="fr-FR" altLang="fr-FR" sz="1600" dirty="0" smtClean="0">
              <a:solidFill>
                <a:schemeClr val="tx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altLang="fr-FR" sz="2400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Des objectifs clairs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sensibiliser les doctorants à </a:t>
            </a:r>
            <a:r>
              <a:rPr lang="fr-FR" altLang="fr-FR" b="1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l’ensemble des arguments </a:t>
            </a:r>
            <a:r>
              <a:rPr lang="fr-FR" altLang="fr-FR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pour le libre accès aux publications et aux données de recherche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présenter des </a:t>
            </a:r>
            <a:r>
              <a:rPr lang="fr-FR" altLang="fr-FR" b="1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solutions </a:t>
            </a:r>
            <a:r>
              <a:rPr lang="fr-FR" altLang="fr-FR" b="1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d’archivage </a:t>
            </a:r>
            <a:r>
              <a:rPr lang="fr-FR" altLang="fr-FR" b="1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concrètes </a:t>
            </a:r>
            <a:r>
              <a:rPr lang="fr-FR" altLang="fr-FR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comme HAL et les entrepôts de </a:t>
            </a:r>
            <a:r>
              <a:rPr lang="fr-FR" altLang="fr-FR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données</a:t>
            </a:r>
            <a:endParaRPr lang="fr-FR" altLang="fr-FR" sz="2400" dirty="0">
              <a:solidFill>
                <a:schemeClr val="tx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lvl="1"/>
            <a:endParaRPr lang="fr-FR" altLang="fr-FR" sz="1600" dirty="0">
              <a:solidFill>
                <a:schemeClr val="tx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sz="2400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Un séminaire introductif et deux ateliers spécialisés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La science ouverte, par et au service des chercheurs – </a:t>
            </a:r>
            <a:r>
              <a:rPr lang="fr-FR" altLang="fr-FR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au choix, 20/11/18 ou </a:t>
            </a:r>
            <a:r>
              <a:rPr lang="fr-FR" altLang="fr-FR" b="1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29/01/19</a:t>
            </a:r>
            <a:endParaRPr lang="fr-FR" altLang="fr-FR" b="1" dirty="0">
              <a:solidFill>
                <a:schemeClr val="tx1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Open </a:t>
            </a:r>
            <a:r>
              <a:rPr lang="fr-FR" altLang="fr-FR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Access </a:t>
            </a:r>
            <a:r>
              <a:rPr lang="fr-FR" altLang="fr-FR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– </a:t>
            </a:r>
            <a:r>
              <a:rPr lang="fr-FR" altLang="fr-FR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29/11/18 ou </a:t>
            </a:r>
            <a:r>
              <a:rPr lang="fr-FR" altLang="fr-FR" b="1" dirty="0" smtClean="0">
                <a:solidFill>
                  <a:srgbClr val="92D050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07/02/19</a:t>
            </a:r>
            <a:endParaRPr lang="fr-FR" altLang="fr-FR" b="1" dirty="0">
              <a:solidFill>
                <a:srgbClr val="92D050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altLang="fr-FR" dirty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Données de recherche – </a:t>
            </a:r>
            <a:r>
              <a:rPr lang="fr-FR" altLang="fr-FR" dirty="0" smtClean="0">
                <a:solidFill>
                  <a:schemeClr val="tx1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13/12/18 ou </a:t>
            </a:r>
            <a:r>
              <a:rPr lang="fr-FR" altLang="fr-FR" b="1" dirty="0" smtClean="0">
                <a:solidFill>
                  <a:srgbClr val="92D050"/>
                </a:solidFill>
                <a:latin typeface="Corbel" panose="020B0503020204020204" pitchFamily="34" charset="0"/>
                <a:cs typeface="Calibri" panose="020F0502020204030204" pitchFamily="34" charset="0"/>
              </a:rPr>
              <a:t>21/02/19</a:t>
            </a:r>
            <a:endParaRPr lang="fr-FR" altLang="fr-FR" b="1" dirty="0">
              <a:solidFill>
                <a:srgbClr val="92D050"/>
              </a:solidFill>
              <a:latin typeface="Corbel" panose="020B0503020204020204" pitchFamily="34" charset="0"/>
              <a:cs typeface="Calibri" panose="020F050202020403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endParaRPr lang="fr-FR" altLang="fr-FR" sz="24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endParaRPr lang="fr-FR" altLang="fr-FR" sz="2400" b="1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977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915816" y="476672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Définitions</a:t>
            </a:r>
            <a:endParaRPr lang="fr-FR" sz="1400" b="1" dirty="0" smtClean="0">
              <a:solidFill>
                <a:srgbClr val="002060"/>
              </a:solidFill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5048" y="2276872"/>
            <a:ext cx="781337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00206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Le libre accès</a:t>
            </a:r>
            <a:endParaRPr lang="fr-FR" sz="3200" dirty="0" smtClean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3200" dirty="0" smtClean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400" dirty="0" smtClean="0">
              <a:solidFill>
                <a:srgbClr val="002060"/>
              </a:solidFill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3200" dirty="0">
                <a:solidFill>
                  <a:srgbClr val="00206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</a:t>
            </a:r>
            <a:r>
              <a:rPr lang="fr-FR" sz="3200" dirty="0" smtClean="0">
                <a:solidFill>
                  <a:srgbClr val="002060"/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science ouverte</a:t>
            </a:r>
            <a:endParaRPr lang="fr-FR" sz="32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32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400" dirty="0" smtClean="0">
              <a:solidFill>
                <a:srgbClr val="002060"/>
              </a:solidFill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fr-FR" sz="1400" dirty="0" smtClean="0">
              <a:solidFill>
                <a:srgbClr val="002060"/>
              </a:solidFill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700808"/>
            <a:ext cx="2315533" cy="361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4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97"/>
          <a:stretch/>
        </p:blipFill>
        <p:spPr>
          <a:xfrm>
            <a:off x="6732240" y="260647"/>
            <a:ext cx="1782530" cy="646043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4810" y="4581128"/>
            <a:ext cx="62646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  <a:latin typeface="Corbel" panose="020B0503020204020204" pitchFamily="34" charset="0"/>
              </a:rPr>
              <a:t>Notre équipe est aussi présente à la Maison de la recherche (bibliothèque Serpente) </a:t>
            </a:r>
            <a:r>
              <a:rPr lang="fr-FR" sz="2000" dirty="0" smtClean="0">
                <a:solidFill>
                  <a:srgbClr val="FF0000"/>
                </a:solidFill>
                <a:latin typeface="Corbel" panose="020B0503020204020204" pitchFamily="34" charset="0"/>
              </a:rPr>
              <a:t>pour </a:t>
            </a:r>
            <a:r>
              <a:rPr lang="fr-FR" sz="2000" dirty="0">
                <a:solidFill>
                  <a:srgbClr val="FF0000"/>
                </a:solidFill>
                <a:latin typeface="Corbel" panose="020B0503020204020204" pitchFamily="34" charset="0"/>
              </a:rPr>
              <a:t>vous </a:t>
            </a:r>
            <a:r>
              <a:rPr lang="fr-FR" sz="2000" dirty="0" smtClean="0">
                <a:solidFill>
                  <a:srgbClr val="FF0000"/>
                </a:solidFill>
                <a:latin typeface="Corbel" panose="020B0503020204020204" pitchFamily="34" charset="0"/>
              </a:rPr>
              <a:t>accueillir, avec un poste dédié à HAL Lettres !</a:t>
            </a:r>
          </a:p>
          <a:p>
            <a:endParaRPr lang="fr-FR" sz="2000" dirty="0">
              <a:solidFill>
                <a:srgbClr val="FF0000"/>
              </a:solidFill>
              <a:latin typeface="Corbel" panose="020B0503020204020204" pitchFamily="34" charset="0"/>
              <a:hlinkClick r:id="rId4"/>
            </a:endParaRPr>
          </a:p>
          <a:p>
            <a:r>
              <a:rPr lang="fr-FR" sz="2000" dirty="0" smtClean="0">
                <a:solidFill>
                  <a:srgbClr val="FF0000"/>
                </a:solidFill>
                <a:latin typeface="Corbel" panose="020B0503020204020204" pitchFamily="34" charset="0"/>
                <a:hlinkClick r:id="rId4"/>
              </a:rPr>
              <a:t>hal@sorbonne-universite.fr</a:t>
            </a:r>
            <a:endParaRPr lang="fr-FR" sz="2000" dirty="0" smtClean="0">
              <a:solidFill>
                <a:srgbClr val="FF0000"/>
              </a:solidFill>
              <a:latin typeface="Corbel" panose="020B0503020204020204" pitchFamily="34" charset="0"/>
            </a:endParaRPr>
          </a:p>
          <a:p>
            <a:r>
              <a:rPr lang="fr-FR" sz="2000" dirty="0" smtClean="0">
                <a:latin typeface="Corbel" panose="020B0503020204020204" pitchFamily="34" charset="0"/>
              </a:rPr>
              <a:t>+33 (0)1 44 27 26 03</a:t>
            </a:r>
          </a:p>
          <a:p>
            <a:endParaRPr lang="fr-FR" sz="2000" dirty="0">
              <a:latin typeface="Corbel" panose="020B050302020402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84810" y="1628800"/>
            <a:ext cx="60483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Accompagnement pour les dépôts : présentation des dépôts courants, prise en charge de dépôts rétrospectifs</a:t>
            </a:r>
          </a:p>
          <a:p>
            <a:endParaRPr lang="fr-FR" sz="1600" dirty="0" smtClean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600" dirty="0" smtClean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Valorisation des travaux de votre structure</a:t>
            </a:r>
          </a:p>
          <a:p>
            <a:endParaRPr lang="fr-FR" sz="1600" dirty="0" smtClean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600" dirty="0" smtClean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Questions sur le libre accès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1600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600" dirty="0" smtClean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Formations pour les chercheurs et les doctorants accueillis au sein de vos équipes</a:t>
            </a:r>
          </a:p>
          <a:p>
            <a:endParaRPr lang="fr-FR" sz="1600" dirty="0" smtClean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fr-FR" sz="1600" dirty="0" smtClean="0">
                <a:latin typeface="Corbel" panose="020B0503020204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&gt; Rendez-vous personnalisés ou présentations collectives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 smtClean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 sz="2000" dirty="0">
              <a:latin typeface="Corbel" panose="020B0503020204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55776" y="863016"/>
            <a:ext cx="6282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Contactez-nous !</a:t>
            </a:r>
          </a:p>
        </p:txBody>
      </p:sp>
    </p:spTree>
    <p:extLst>
      <p:ext uri="{BB962C8B-B14F-4D97-AF65-F5344CB8AC3E}">
        <p14:creationId xmlns:p14="http://schemas.microsoft.com/office/powerpoint/2010/main" val="3705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9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Espace réservé du texte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 smtClean="0"/>
              <a:t>Gold, green et hybride</a:t>
            </a:r>
            <a:endParaRPr lang="fr-FR" dirty="0"/>
          </a:p>
        </p:txBody>
      </p:sp>
      <p:pic>
        <p:nvPicPr>
          <p:cNvPr id="4" name="Espace réservé du contenu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790"/>
            <a:ext cx="9144000" cy="649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82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LE CADRE INSTITUTIONNEL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40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989856"/>
            <a:ext cx="8003232" cy="1143000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cadre politique et institutionnel mondial et national évolue</a:t>
            </a:r>
            <a:endParaRPr lang="fr-FR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" t="-1" r="42517" b="-103"/>
          <a:stretch/>
        </p:blipFill>
        <p:spPr>
          <a:xfrm>
            <a:off x="803497" y="2388238"/>
            <a:ext cx="4024587" cy="190038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734264"/>
            <a:ext cx="2944368" cy="194729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221088"/>
            <a:ext cx="3367452" cy="2377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71610" y="796613"/>
            <a:ext cx="8816975" cy="11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r>
              <a:rPr lang="fr-FR" sz="2400" b="1" dirty="0" smtClean="0">
                <a:solidFill>
                  <a:srgbClr val="002060"/>
                </a:solidFill>
                <a:latin typeface="+mj-lt"/>
              </a:rPr>
              <a:t>La politique de Sorbonne Université</a:t>
            </a:r>
            <a:r>
              <a:rPr lang="fr-FR" sz="2200" b="1" dirty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 </a:t>
            </a:r>
            <a:endParaRPr lang="fr-FR" sz="2200" b="1" dirty="0" smtClean="0">
              <a:solidFill>
                <a:srgbClr val="002060"/>
              </a:solidFill>
              <a:latin typeface="+mj-lt"/>
              <a:cs typeface="Tahoma" panose="020B0604030504040204" pitchFamily="34" charset="0"/>
            </a:endParaRPr>
          </a:p>
          <a:p>
            <a:r>
              <a:rPr lang="fr-FR" sz="2400" b="1" dirty="0" smtClean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en matière de recherche et de libre accès : </a:t>
            </a:r>
          </a:p>
          <a:p>
            <a:r>
              <a:rPr lang="fr-FR" sz="2400" b="1" dirty="0" smtClean="0">
                <a:solidFill>
                  <a:srgbClr val="002060"/>
                </a:solidFill>
                <a:latin typeface="+mj-lt"/>
                <a:cs typeface="Tahoma" panose="020B0604030504040204" pitchFamily="34" charset="0"/>
              </a:rPr>
              <a:t>une politique volontariste</a:t>
            </a:r>
            <a:endParaRPr lang="fr-FR" altLang="fr-FR" sz="2400" b="1" dirty="0">
              <a:solidFill>
                <a:srgbClr val="002060"/>
              </a:solidFill>
              <a:latin typeface="+mj-lt"/>
              <a:cs typeface="Tahoma" panose="020B0604030504040204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360363" y="1995488"/>
            <a:ext cx="7379989" cy="533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 Unicode MS" panose="020B0604020202020204" pitchFamily="34" charset="-128"/>
              </a:defRPr>
            </a:lvl9pPr>
          </a:lstStyle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sz="1300" b="1" dirty="0" smtClean="0">
                <a:latin typeface="Corbel" panose="020B0503020204020204" pitchFamily="34" charset="0"/>
              </a:rPr>
              <a:t>Une </a:t>
            </a:r>
            <a:r>
              <a:rPr lang="fr-FR" altLang="fr-FR" sz="1300" b="1" dirty="0">
                <a:solidFill>
                  <a:srgbClr val="92D050"/>
                </a:solidFill>
                <a:latin typeface="Corbel" panose="020B0503020204020204" pitchFamily="34" charset="0"/>
              </a:rPr>
              <a:t>vice-présidente Recherche, innovation et science ouverte</a:t>
            </a:r>
            <a:r>
              <a:rPr lang="fr-FR" altLang="fr-FR" sz="1300" b="1" dirty="0">
                <a:latin typeface="Corbel" panose="020B0503020204020204" pitchFamily="34" charset="0"/>
              </a:rPr>
              <a:t> : </a:t>
            </a:r>
            <a:r>
              <a:rPr lang="fr-FR" altLang="fr-FR" sz="1300" b="1" dirty="0" smtClean="0">
                <a:latin typeface="Corbel" panose="020B0503020204020204" pitchFamily="34" charset="0"/>
              </a:rPr>
              <a:t>Nathalie </a:t>
            </a:r>
            <a:r>
              <a:rPr lang="fr-FR" altLang="fr-FR" sz="1300" b="1" dirty="0">
                <a:latin typeface="Corbel" panose="020B0503020204020204" pitchFamily="34" charset="0"/>
              </a:rPr>
              <a:t>Drach-Temam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1300" b="1" dirty="0">
              <a:latin typeface="Corbel" panose="020B050302020402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sz="1300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Projet </a:t>
            </a:r>
            <a:r>
              <a:rPr lang="fr-FR" altLang="fr-FR" sz="1300" b="1" dirty="0">
                <a:solidFill>
                  <a:srgbClr val="92D050"/>
                </a:solidFill>
                <a:latin typeface="Corbel" panose="020B0503020204020204" pitchFamily="34" charset="0"/>
              </a:rPr>
              <a:t>d'établissement 2019-2023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 smtClean="0">
                <a:latin typeface="Corbel" panose="020B0503020204020204" pitchFamily="34" charset="0"/>
              </a:rPr>
              <a:t>Propositions </a:t>
            </a:r>
            <a:r>
              <a:rPr lang="fr-FR" altLang="fr-FR" sz="1300" dirty="0">
                <a:latin typeface="Corbel" panose="020B0503020204020204" pitchFamily="34" charset="0"/>
              </a:rPr>
              <a:t>de priorités stratégiques : Recherche, innovation et partenariat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>
                <a:latin typeface="Corbel" panose="020B0503020204020204" pitchFamily="34" charset="0"/>
              </a:rPr>
              <a:t>(...)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>
                <a:latin typeface="Corbel" panose="020B0503020204020204" pitchFamily="34" charset="0"/>
              </a:rPr>
              <a:t>- Sensibiliser les EC/C à l’open science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>
                <a:latin typeface="Corbel" panose="020B0503020204020204" pitchFamily="34" charset="0"/>
              </a:rPr>
              <a:t>- Accompagner le développement d’infrastructures (portail) internes et nationales pour partager des </a:t>
            </a:r>
            <a:r>
              <a:rPr lang="fr-FR" altLang="fr-FR" sz="1300" dirty="0" smtClean="0">
                <a:latin typeface="Corbel" panose="020B0503020204020204" pitchFamily="34" charset="0"/>
              </a:rPr>
              <a:t>données (</a:t>
            </a:r>
            <a:r>
              <a:rPr lang="fr-FR" altLang="fr-FR" sz="1300" dirty="0" err="1" smtClean="0">
                <a:latin typeface="Corbel" panose="020B0503020204020204" pitchFamily="34" charset="0"/>
              </a:rPr>
              <a:t>méta-données</a:t>
            </a:r>
            <a:r>
              <a:rPr lang="fr-FR" altLang="fr-FR" sz="1300" dirty="0" smtClean="0">
                <a:latin typeface="Corbel" panose="020B0503020204020204" pitchFamily="34" charset="0"/>
              </a:rPr>
              <a:t> </a:t>
            </a:r>
            <a:r>
              <a:rPr lang="fr-FR" altLang="fr-FR" sz="1300" dirty="0">
                <a:latin typeface="Corbel" panose="020B0503020204020204" pitchFamily="34" charset="0"/>
              </a:rPr>
              <a:t>- FAIR </a:t>
            </a:r>
            <a:r>
              <a:rPr lang="fr-FR" altLang="fr-FR" sz="1300" dirty="0" err="1">
                <a:latin typeface="Corbel" panose="020B0503020204020204" pitchFamily="34" charset="0"/>
              </a:rPr>
              <a:t>Findable</a:t>
            </a:r>
            <a:r>
              <a:rPr lang="fr-FR" altLang="fr-FR" sz="1300" dirty="0">
                <a:latin typeface="Corbel" panose="020B0503020204020204" pitchFamily="34" charset="0"/>
              </a:rPr>
              <a:t>, Accessible, </a:t>
            </a:r>
            <a:r>
              <a:rPr lang="fr-FR" altLang="fr-FR" sz="1300" dirty="0" err="1">
                <a:latin typeface="Corbel" panose="020B0503020204020204" pitchFamily="34" charset="0"/>
              </a:rPr>
              <a:t>Interoperable</a:t>
            </a:r>
            <a:r>
              <a:rPr lang="fr-FR" altLang="fr-FR" sz="1300" dirty="0">
                <a:latin typeface="Corbel" panose="020B0503020204020204" pitchFamily="34" charset="0"/>
              </a:rPr>
              <a:t>, </a:t>
            </a:r>
            <a:r>
              <a:rPr lang="fr-FR" altLang="fr-FR" sz="1300" dirty="0" err="1">
                <a:latin typeface="Corbel" panose="020B0503020204020204" pitchFamily="34" charset="0"/>
              </a:rPr>
              <a:t>Re-useable</a:t>
            </a:r>
            <a:r>
              <a:rPr lang="fr-FR" altLang="fr-FR" sz="1300" dirty="0">
                <a:latin typeface="Corbel" panose="020B0503020204020204" pitchFamily="34" charset="0"/>
              </a:rPr>
              <a:t>).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>
                <a:latin typeface="Corbel" panose="020B0503020204020204" pitchFamily="34" charset="0"/>
              </a:rPr>
              <a:t>- Accompagner (former, soutenir) les communautés vers le DMP (Data Management Plan)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>
                <a:latin typeface="Corbel" panose="020B0503020204020204" pitchFamily="34" charset="0"/>
              </a:rPr>
              <a:t>- Poursuivre le développement au sein du SCD de l’expertise open.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>
                <a:latin typeface="Corbel" panose="020B0503020204020204" pitchFamily="34" charset="0"/>
              </a:rPr>
              <a:t>- Concevoir les soutiens incitatifs internes en intégrant l’open science.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300" dirty="0">
                <a:latin typeface="Corbel" panose="020B0503020204020204" pitchFamily="34" charset="0"/>
              </a:rPr>
              <a:t>(...)</a:t>
            </a:r>
          </a:p>
          <a:p>
            <a:pPr marL="285750" indent="-285750" hangingPunct="1">
              <a:lnSpc>
                <a:spcPct val="100000"/>
              </a:lnSpc>
              <a:buClrTx/>
              <a:buFontTx/>
              <a:buChar char="-"/>
            </a:pPr>
            <a:r>
              <a:rPr lang="fr-FR" altLang="fr-FR" sz="1300" dirty="0" smtClean="0">
                <a:latin typeface="Corbel" panose="020B0503020204020204" pitchFamily="34" charset="0"/>
              </a:rPr>
              <a:t>Développer </a:t>
            </a:r>
            <a:r>
              <a:rPr lang="fr-FR" altLang="fr-FR" sz="1300" dirty="0">
                <a:latin typeface="Corbel" panose="020B0503020204020204" pitchFamily="34" charset="0"/>
              </a:rPr>
              <a:t>/ repenser les stratégies de publication (annales, presse…) sous l’angle </a:t>
            </a:r>
            <a:r>
              <a:rPr lang="fr-FR" altLang="fr-FR" sz="1300" dirty="0" smtClean="0">
                <a:latin typeface="Corbel" panose="020B0503020204020204" pitchFamily="34" charset="0"/>
              </a:rPr>
              <a:t>Open Access</a:t>
            </a:r>
            <a:r>
              <a:rPr lang="fr-FR" altLang="fr-FR" sz="1300" dirty="0">
                <a:latin typeface="Corbel" panose="020B0503020204020204" pitchFamily="34" charset="0"/>
              </a:rPr>
              <a:t>, </a:t>
            </a:r>
            <a:r>
              <a:rPr lang="fr-FR" altLang="fr-FR" sz="1300" dirty="0" smtClean="0">
                <a:latin typeface="Corbel" panose="020B0503020204020204" pitchFamily="34" charset="0"/>
              </a:rPr>
              <a:t>Open </a:t>
            </a:r>
            <a:r>
              <a:rPr lang="fr-FR" altLang="fr-FR" sz="1300" dirty="0" err="1">
                <a:latin typeface="Corbel" panose="020B0503020204020204" pitchFamily="34" charset="0"/>
              </a:rPr>
              <a:t>edition</a:t>
            </a:r>
            <a:r>
              <a:rPr lang="fr-FR" altLang="fr-FR" sz="1300" dirty="0" smtClean="0">
                <a:latin typeface="Corbel" panose="020B0503020204020204" pitchFamily="34" charset="0"/>
              </a:rPr>
              <a:t>.</a:t>
            </a:r>
          </a:p>
          <a:p>
            <a:pPr hangingPunct="1">
              <a:lnSpc>
                <a:spcPct val="100000"/>
              </a:lnSpc>
              <a:buClrTx/>
            </a:pPr>
            <a:r>
              <a:rPr lang="fr-FR" altLang="fr-FR" sz="1300" dirty="0" smtClean="0">
                <a:latin typeface="Corbel" panose="020B0503020204020204" pitchFamily="34" charset="0"/>
              </a:rPr>
              <a:t> </a:t>
            </a: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sz="1300" b="1" dirty="0" smtClean="0">
                <a:latin typeface="Corbel" panose="020B0503020204020204" pitchFamily="34" charset="0"/>
              </a:rPr>
              <a:t>Lettre </a:t>
            </a:r>
            <a:r>
              <a:rPr lang="fr-FR" altLang="fr-FR" sz="1300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« Agir pour la Science ouverte à Sorbonne Université »</a:t>
            </a:r>
            <a:r>
              <a:rPr lang="fr-FR" altLang="fr-FR" sz="1300" b="1" dirty="0" smtClean="0">
                <a:latin typeface="Corbel" panose="020B0503020204020204" pitchFamily="34" charset="0"/>
              </a:rPr>
              <a:t> du Président du 13 novembre 2018</a:t>
            </a: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endParaRPr lang="fr-FR" altLang="fr-FR" sz="1300" b="1" dirty="0">
              <a:latin typeface="Corbel" panose="020B050302020402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sz="1300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Charte de Sorbonne Université pour le libre accès aux publications</a:t>
            </a:r>
            <a:r>
              <a:rPr lang="fr-FR" altLang="fr-FR" sz="1300" b="1" dirty="0" smtClean="0">
                <a:latin typeface="Corbel" panose="020B0503020204020204" pitchFamily="34" charset="0"/>
              </a:rPr>
              <a:t>, votée par la Commission de la recherche du conseil académique du 28 mars 2019</a:t>
            </a:r>
            <a:endParaRPr lang="fr-FR" altLang="fr-FR" sz="1300" b="1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1300" dirty="0">
              <a:latin typeface="Corbel" panose="020B0503020204020204" pitchFamily="34" charset="0"/>
            </a:endParaRPr>
          </a:p>
          <a:p>
            <a:pPr marL="285750" indent="-285750" hangingPunct="1">
              <a:lnSpc>
                <a:spcPct val="100000"/>
              </a:lnSpc>
              <a:buClrTx/>
              <a:buFont typeface="Wingdings" panose="05000000000000000000" pitchFamily="2" charset="2"/>
              <a:buChar char="ü"/>
            </a:pPr>
            <a:r>
              <a:rPr lang="fr-FR" altLang="fr-FR" sz="1300" b="1" dirty="0" smtClean="0">
                <a:latin typeface="Corbel" panose="020B0503020204020204" pitchFamily="34" charset="0"/>
              </a:rPr>
              <a:t>Une communauté active : l'</a:t>
            </a:r>
            <a:r>
              <a:rPr lang="fr-FR" altLang="fr-FR" sz="1300" b="1" dirty="0" smtClean="0">
                <a:solidFill>
                  <a:srgbClr val="92D050"/>
                </a:solidFill>
                <a:latin typeface="Corbel" panose="020B0503020204020204" pitchFamily="34" charset="0"/>
              </a:rPr>
              <a:t>appel de Jussieu </a:t>
            </a:r>
            <a:r>
              <a:rPr lang="fr-FR" altLang="fr-FR" sz="1300" b="1" dirty="0" smtClean="0">
                <a:latin typeface="Corbel" panose="020B0503020204020204" pitchFamily="34" charset="0"/>
              </a:rPr>
              <a:t>pour la Science ouverte et la </a:t>
            </a:r>
            <a:r>
              <a:rPr lang="fr-FR" altLang="fr-FR" sz="1300" b="1" dirty="0" err="1" smtClean="0">
                <a:latin typeface="Corbel" panose="020B0503020204020204" pitchFamily="34" charset="0"/>
              </a:rPr>
              <a:t>bibliodiversité</a:t>
            </a:r>
            <a:r>
              <a:rPr lang="fr-FR" altLang="fr-FR" sz="1300" dirty="0" smtClean="0">
                <a:latin typeface="Corbel" panose="020B0503020204020204" pitchFamily="34" charset="0"/>
              </a:rPr>
              <a:t> : </a:t>
            </a:r>
            <a:r>
              <a:rPr lang="fr-FR" altLang="fr-FR" sz="1300" b="1" dirty="0" smtClean="0">
                <a:solidFill>
                  <a:srgbClr val="CCCCFF"/>
                </a:solidFill>
                <a:latin typeface="Corbel" panose="020B0503020204020204" pitchFamily="34" charset="0"/>
                <a:hlinkClick r:id="rId3"/>
              </a:rPr>
              <a:t>http://jussieucall.org/index-FR.html</a:t>
            </a:r>
            <a:r>
              <a:rPr lang="fr-FR" altLang="fr-FR" sz="1300" b="1" dirty="0" smtClean="0">
                <a:latin typeface="Corbel" panose="020B0503020204020204" pitchFamily="34" charset="0"/>
              </a:rPr>
              <a:t>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1400" dirty="0" smtClean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endParaRPr lang="fr-FR" altLang="fr-FR" sz="1400" dirty="0">
              <a:latin typeface="Corbel" panose="020B0503020204020204" pitchFamily="34" charset="0"/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</a:pPr>
            <a:r>
              <a:rPr lang="fr-FR" altLang="fr-FR" sz="1400" dirty="0">
                <a:latin typeface="Corbel" panose="020B0503020204020204" pitchFamily="34" charset="0"/>
              </a:rPr>
              <a:t>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4869160"/>
            <a:ext cx="1046997" cy="168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0272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880"/>
            <a:ext cx="2257425" cy="2857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59832" y="2204864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La </a:t>
            </a:r>
            <a:r>
              <a:rPr lang="fr-FR" sz="2400" dirty="0">
                <a:solidFill>
                  <a:srgbClr val="FF0000"/>
                </a:solidFill>
                <a:latin typeface="Corbel" panose="020B0503020204020204" pitchFamily="34" charset="0"/>
              </a:rPr>
              <a:t>loi pour une République numérique </a:t>
            </a:r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promulguée le 8 octobre 2016 comporte un article dédié au libre accès aux articles scientifiques, l’article 30.</a:t>
            </a:r>
          </a:p>
          <a:p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En bref, tous les articles scientifiques issus de la recherche publique peuvent désormais être déposés dans HAL :</a:t>
            </a:r>
          </a:p>
          <a:p>
            <a:pPr marL="800100" lvl="1" indent="-342900">
              <a:buFont typeface="Corbel" panose="020B0503020204020204" pitchFamily="34" charset="0"/>
              <a:buChar char="›"/>
            </a:pPr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dans leur version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manuscrit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accepté</a:t>
            </a:r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,</a:t>
            </a:r>
          </a:p>
          <a:p>
            <a:pPr marL="800100" lvl="1" indent="-342900">
              <a:buFont typeface="Corbel" panose="020B0503020204020204" pitchFamily="34" charset="0"/>
              <a:buChar char="›"/>
            </a:pPr>
            <a:r>
              <a:rPr lang="fr-FR" sz="2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avec </a:t>
            </a:r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un </a:t>
            </a:r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embargo maximum de </a:t>
            </a:r>
            <a:r>
              <a:rPr lang="fr-FR" sz="2400" b="1" dirty="0" smtClean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12 mois en SHS (6 mois en STEM)</a:t>
            </a:r>
            <a:r>
              <a:rPr lang="fr-FR" sz="2400" dirty="0" smtClean="0">
                <a:solidFill>
                  <a:srgbClr val="002060"/>
                </a:solidFill>
                <a:latin typeface="Corbel" panose="020B0503020204020204" pitchFamily="34" charset="0"/>
              </a:rPr>
              <a:t>,</a:t>
            </a:r>
            <a:endParaRPr lang="fr-FR" sz="2400" dirty="0">
              <a:solidFill>
                <a:srgbClr val="002060"/>
              </a:solidFill>
              <a:latin typeface="Corbel" panose="020B0503020204020204" pitchFamily="34" charset="0"/>
            </a:endParaRPr>
          </a:p>
          <a:p>
            <a:r>
              <a:rPr lang="fr-FR" sz="2400" dirty="0">
                <a:solidFill>
                  <a:srgbClr val="002060"/>
                </a:solidFill>
                <a:latin typeface="Corbel" panose="020B0503020204020204" pitchFamily="34" charset="0"/>
              </a:rPr>
              <a:t>quelle que soit la politique de libre accès de l’éditeur.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2592480" y="620688"/>
            <a:ext cx="5910511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Dépôts en texte intégral </a:t>
            </a:r>
            <a:endParaRPr lang="fr-FR" sz="5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373216"/>
            <a:ext cx="21352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srgbClr val="002060"/>
                </a:solidFill>
                <a:latin typeface="Corbel" panose="020B0503020204020204" pitchFamily="34" charset="0"/>
                <a:hlinkClick r:id="rId4"/>
              </a:rPr>
              <a:t>Article </a:t>
            </a:r>
            <a:r>
              <a:rPr lang="fr-FR" sz="1600" dirty="0">
                <a:solidFill>
                  <a:srgbClr val="002060"/>
                </a:solidFill>
                <a:latin typeface="Corbel" panose="020B0503020204020204" pitchFamily="34" charset="0"/>
                <a:hlinkClick r:id="rId4"/>
              </a:rPr>
              <a:t>30</a:t>
            </a:r>
            <a:r>
              <a:rPr lang="fr-FR" sz="1600" dirty="0">
                <a:solidFill>
                  <a:srgbClr val="002060"/>
                </a:solidFill>
                <a:latin typeface="Corbel" panose="020B0503020204020204" pitchFamily="34" charset="0"/>
              </a:rPr>
              <a:t> de la loi pour une République </a:t>
            </a:r>
            <a:r>
              <a:rPr lang="fr-FR" sz="1600" dirty="0" smtClean="0">
                <a:solidFill>
                  <a:srgbClr val="002060"/>
                </a:solidFill>
                <a:latin typeface="Corbel" panose="020B0503020204020204" pitchFamily="34" charset="0"/>
              </a:rPr>
              <a:t>numérique sur </a:t>
            </a:r>
            <a:r>
              <a:rPr lang="fr-FR" sz="1600" dirty="0" err="1">
                <a:solidFill>
                  <a:srgbClr val="002060"/>
                </a:solidFill>
                <a:latin typeface="Corbel" panose="020B0503020204020204" pitchFamily="34" charset="0"/>
              </a:rPr>
              <a:t>Legifrance</a:t>
            </a:r>
            <a:r>
              <a:rPr lang="fr-FR" sz="1600" dirty="0">
                <a:solidFill>
                  <a:srgbClr val="002060"/>
                </a:solidFill>
                <a:latin typeface="Corbel" panose="020B05030202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10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rbonne Université">
  <a:themeElements>
    <a:clrScheme name="Sorbonne Université_Couleurs">
      <a:dk1>
        <a:sysClr val="windowText" lastClr="000000"/>
      </a:dk1>
      <a:lt1>
        <a:sysClr val="window" lastClr="FFFFFF"/>
      </a:lt1>
      <a:dk2>
        <a:srgbClr val="1D2769"/>
      </a:dk2>
      <a:lt2>
        <a:srgbClr val="EAE8E5"/>
      </a:lt2>
      <a:accent1>
        <a:srgbClr val="E6332A"/>
      </a:accent1>
      <a:accent2>
        <a:srgbClr val="1D2769"/>
      </a:accent2>
      <a:accent3>
        <a:srgbClr val="52B5E5"/>
      </a:accent3>
      <a:accent4>
        <a:srgbClr val="FFB700"/>
      </a:accent4>
      <a:accent5>
        <a:srgbClr val="AC182E"/>
      </a:accent5>
      <a:accent6>
        <a:srgbClr val="58585A"/>
      </a:accent6>
      <a:hlink>
        <a:srgbClr val="000000"/>
      </a:hlink>
      <a:folHlink>
        <a:srgbClr val="000000"/>
      </a:folHlink>
    </a:clrScheme>
    <a:fontScheme name="Essentie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200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</Template>
  <TotalTime>1430</TotalTime>
  <Words>1658</Words>
  <Application>Microsoft Office PowerPoint</Application>
  <PresentationFormat>Affichage à l'écran (4:3)</PresentationFormat>
  <Paragraphs>325</Paragraphs>
  <Slides>41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51" baseType="lpstr">
      <vt:lpstr>Adobe Fan Heiti Std B</vt:lpstr>
      <vt:lpstr>Arial Unicode MS</vt:lpstr>
      <vt:lpstr>Arial</vt:lpstr>
      <vt:lpstr>Arial Black</vt:lpstr>
      <vt:lpstr>Calibri</vt:lpstr>
      <vt:lpstr>Consolas</vt:lpstr>
      <vt:lpstr>Corbel</vt:lpstr>
      <vt:lpstr>Tahoma</vt:lpstr>
      <vt:lpstr>Wingdings</vt:lpstr>
      <vt:lpstr>Sorbonne Université</vt:lpstr>
      <vt:lpstr>Déposer ses publications dans HAL : pourquoi, comment ?</vt:lpstr>
      <vt:lpstr>Présentation PowerPoint</vt:lpstr>
      <vt:lpstr>1</vt:lpstr>
      <vt:lpstr>Présentation PowerPoint</vt:lpstr>
      <vt:lpstr>Présentation PowerPoint</vt:lpstr>
      <vt:lpstr>2</vt:lpstr>
      <vt:lpstr>Le cadre politique et institutionnel mondial et national évolue</vt:lpstr>
      <vt:lpstr>Présentation PowerPoint</vt:lpstr>
      <vt:lpstr>Présentation PowerPoint</vt:lpstr>
      <vt:lpstr>3</vt:lpstr>
      <vt:lpstr>Présentation PowerPoint</vt:lpstr>
      <vt:lpstr>Création de HAL Sorbonne Université</vt:lpstr>
      <vt:lpstr>Présentation PowerPoint</vt:lpstr>
      <vt:lpstr>Le lien avec HAL-SHS</vt:lpstr>
      <vt:lpstr>Le lien avec HAL-SHS</vt:lpstr>
      <vt:lpstr>Les publications du Centre André Chastel</vt:lpstr>
      <vt:lpstr>Présentation PowerPoint</vt:lpstr>
      <vt:lpstr>Présentation PowerPoint</vt:lpstr>
      <vt:lpstr>Le cas particulier des thèses : TEL </vt:lpstr>
      <vt:lpstr>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5</vt:lpstr>
      <vt:lpstr>Présentation PowerPoint</vt:lpstr>
      <vt:lpstr>Dépôts en texte intégral :  quelle version ? </vt:lpstr>
      <vt:lpstr>Présentation PowerPoint</vt:lpstr>
      <vt:lpstr>Présentation PowerPoint</vt:lpstr>
      <vt:lpstr>Présentation PowerPoint</vt:lpstr>
      <vt:lpstr>6</vt:lpstr>
      <vt:lpstr>Présentation PowerPoint</vt:lpstr>
      <vt:lpstr>Présentation PowerPoint</vt:lpstr>
      <vt:lpstr>Présentation PowerPoint</vt:lpstr>
      <vt:lpstr>Découvrir ou approfondir les bonnes pratiques du libre accès</vt:lpstr>
      <vt:lpstr>7</vt:lpstr>
      <vt:lpstr>Présentation PowerPoint</vt:lpstr>
      <vt:lpstr>Présentation PowerPoint</vt:lpstr>
      <vt:lpstr>Présentation PowerPoint</vt:lpstr>
      <vt:lpstr>Présentation PowerPoint</vt:lpstr>
    </vt:vector>
  </TitlesOfParts>
  <Company>Université P &amp; M Curie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FRITZINGER Anne-Catherine</dc:creator>
  <cp:lastModifiedBy>GARAMBOIS Marie</cp:lastModifiedBy>
  <cp:revision>136</cp:revision>
  <dcterms:created xsi:type="dcterms:W3CDTF">2018-01-02T16:10:25Z</dcterms:created>
  <dcterms:modified xsi:type="dcterms:W3CDTF">2019-04-15T15:02:28Z</dcterms:modified>
</cp:coreProperties>
</file>